
<file path=[Content_Types].xml><?xml version="1.0" encoding="utf-8"?>
<Types xmlns="http://schemas.openxmlformats.org/package/2006/content-types"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
<Relationships xmlns="http://schemas.openxmlformats.org/package/2006/relationships">
<Relationship Id="rId1" Target="ppt/presentation.xml" Type="http://schemas.openxmlformats.org/officeDocument/2006/relationships/officeDocument"/>
<Relationship Id="rId2" Target="docProps/thumbnail.jpeg" Type="http://schemas.openxmlformats.org/package/2006/relationships/metadata/thumbnail"/>
<Relationship Id="rId3" Target="docProps/core.xml" Type="http://schemas.openxmlformats.org/package/2006/relationships/metadata/core-properties"/>
<Relationship Id="rId4" Target="docProps/app.xml" Type="http://schemas.openxmlformats.org/officeDocument/2006/relationships/extended-properties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347" r:id="rId2"/>
    <p:sldId id="263" r:id="rId3"/>
    <p:sldId id="353" r:id="rId4"/>
    <p:sldId id="265" r:id="rId5"/>
    <p:sldId id="298" r:id="rId6"/>
    <p:sldId id="299" r:id="rId7"/>
    <p:sldId id="322" r:id="rId8"/>
    <p:sldId id="323" r:id="rId9"/>
    <p:sldId id="295" r:id="rId10"/>
    <p:sldId id="324" r:id="rId11"/>
    <p:sldId id="326" r:id="rId12"/>
    <p:sldId id="327" r:id="rId13"/>
    <p:sldId id="328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45" r:id="rId22"/>
    <p:sldId id="314" r:id="rId23"/>
    <p:sldId id="315" r:id="rId24"/>
    <p:sldId id="316" r:id="rId25"/>
    <p:sldId id="337" r:id="rId26"/>
    <p:sldId id="338" r:id="rId27"/>
    <p:sldId id="339" r:id="rId28"/>
    <p:sldId id="344" r:id="rId29"/>
    <p:sldId id="341" r:id="rId30"/>
    <p:sldId id="350" r:id="rId31"/>
    <p:sldId id="342" r:id="rId32"/>
    <p:sldId id="352" r:id="rId33"/>
  </p:sldIdLst>
  <p:sldSz cx="9144000" cy="6858000" type="screen4x3"/>
  <p:notesSz cx="6797675" cy="9926638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2B1E"/>
    <a:srgbClr val="F7F7F7"/>
    <a:srgbClr val="EAEAEA"/>
    <a:srgbClr val="B32419"/>
    <a:srgbClr val="BF271B"/>
    <a:srgbClr val="EEEEEE"/>
    <a:srgbClr val="CADB03"/>
    <a:srgbClr val="407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9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819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no"?>
<Relationships xmlns="http://schemas.openxmlformats.org/package/2006/relationships">
<Relationship Id="rId1" Target="slideMasters/slideMaster1.xml" Type="http://schemas.openxmlformats.org/officeDocument/2006/relationships/slideMaster"/>
<Relationship Id="rId10" Target="slides/slide9.xml" Type="http://schemas.openxmlformats.org/officeDocument/2006/relationships/slide"/>
<Relationship Id="rId11" Target="slides/slide10.xml" Type="http://schemas.openxmlformats.org/officeDocument/2006/relationships/slide"/>
<Relationship Id="rId12" Target="slides/slide11.xml" Type="http://schemas.openxmlformats.org/officeDocument/2006/relationships/slide"/>
<Relationship Id="rId13" Target="slides/slide12.xml" Type="http://schemas.openxmlformats.org/officeDocument/2006/relationships/slide"/>
<Relationship Id="rId14" Target="slides/slide13.xml" Type="http://schemas.openxmlformats.org/officeDocument/2006/relationships/slide"/>
<Relationship Id="rId15" Target="slides/slide14.xml" Type="http://schemas.openxmlformats.org/officeDocument/2006/relationships/slide"/>
<Relationship Id="rId16" Target="slides/slide15.xml" Type="http://schemas.openxmlformats.org/officeDocument/2006/relationships/slide"/>
<Relationship Id="rId17" Target="slides/slide16.xml" Type="http://schemas.openxmlformats.org/officeDocument/2006/relationships/slide"/>
<Relationship Id="rId18" Target="slides/slide17.xml" Type="http://schemas.openxmlformats.org/officeDocument/2006/relationships/slide"/>
<Relationship Id="rId19" Target="slides/slide18.xml" Type="http://schemas.openxmlformats.org/officeDocument/2006/relationships/slide"/>
<Relationship Id="rId2" Target="slides/slide1.xml" Type="http://schemas.openxmlformats.org/officeDocument/2006/relationships/slide"/>
<Relationship Id="rId20" Target="slides/slide19.xml" Type="http://schemas.openxmlformats.org/officeDocument/2006/relationships/slide"/>
<Relationship Id="rId21" Target="slides/slide20.xml" Type="http://schemas.openxmlformats.org/officeDocument/2006/relationships/slide"/>
<Relationship Id="rId22" Target="slides/slide21.xml" Type="http://schemas.openxmlformats.org/officeDocument/2006/relationships/slide"/>
<Relationship Id="rId23" Target="slides/slide22.xml" Type="http://schemas.openxmlformats.org/officeDocument/2006/relationships/slide"/>
<Relationship Id="rId24" Target="slides/slide23.xml" Type="http://schemas.openxmlformats.org/officeDocument/2006/relationships/slide"/>
<Relationship Id="rId25" Target="slides/slide24.xml" Type="http://schemas.openxmlformats.org/officeDocument/2006/relationships/slide"/>
<Relationship Id="rId26" Target="slides/slide25.xml" Type="http://schemas.openxmlformats.org/officeDocument/2006/relationships/slide"/>
<Relationship Id="rId27" Target="slides/slide26.xml" Type="http://schemas.openxmlformats.org/officeDocument/2006/relationships/slide"/>
<Relationship Id="rId28" Target="slides/slide27.xml" Type="http://schemas.openxmlformats.org/officeDocument/2006/relationships/slide"/>
<Relationship Id="rId29" Target="slides/slide28.xml" Type="http://schemas.openxmlformats.org/officeDocument/2006/relationships/slide"/>
<Relationship Id="rId3" Target="slides/slide2.xml" Type="http://schemas.openxmlformats.org/officeDocument/2006/relationships/slide"/>
<Relationship Id="rId30" Target="slides/slide29.xml" Type="http://schemas.openxmlformats.org/officeDocument/2006/relationships/slide"/>
<Relationship Id="rId31" Target="slides/slide30.xml" Type="http://schemas.openxmlformats.org/officeDocument/2006/relationships/slide"/>
<Relationship Id="rId32" Target="slides/slide31.xml" Type="http://schemas.openxmlformats.org/officeDocument/2006/relationships/slide"/>
<Relationship Id="rId33" Target="slides/slide32.xml" Type="http://schemas.openxmlformats.org/officeDocument/2006/relationships/slide"/>
<Relationship Id="rId34" Target="notesMasters/notesMaster1.xml" Type="http://schemas.openxmlformats.org/officeDocument/2006/relationships/notesMaster"/>
<Relationship Id="rId35" Target="presProps.xml" Type="http://schemas.openxmlformats.org/officeDocument/2006/relationships/presProps"/>
<Relationship Id="rId36" Target="viewProps.xml" Type="http://schemas.openxmlformats.org/officeDocument/2006/relationships/viewProps"/>
<Relationship Id="rId37" Target="theme/theme1.xml" Type="http://schemas.openxmlformats.org/officeDocument/2006/relationships/theme"/>
<Relationship Id="rId38" Target="tableStyles.xml" Type="http://schemas.openxmlformats.org/officeDocument/2006/relationships/tableStyles"/>
<Relationship Id="rId4" Target="slides/slide3.xml" Type="http://schemas.openxmlformats.org/officeDocument/2006/relationships/slide"/>
<Relationship Id="rId5" Target="slides/slide4.xml" Type="http://schemas.openxmlformats.org/officeDocument/2006/relationships/slide"/>
<Relationship Id="rId6" Target="slides/slide5.xml" Type="http://schemas.openxmlformats.org/officeDocument/2006/relationships/slide"/>
<Relationship Id="rId7" Target="slides/slide6.xml" Type="http://schemas.openxmlformats.org/officeDocument/2006/relationships/slide"/>
<Relationship Id="rId8" Target="slides/slide7.xml" Type="http://schemas.openxmlformats.org/officeDocument/2006/relationships/slide"/>
<Relationship Id="rId9" Target="slides/slide8.xml" Type="http://schemas.openxmlformats.org/officeDocument/2006/relationships/slide"/>
</Relationships>

</file>

<file path=ppt/notesMasters/_rels/notesMaster1.xml.rels><?xml version="1.0" encoding="UTF-8" standalone="no"?>
<Relationships xmlns="http://schemas.openxmlformats.org/package/2006/relationships">
<Relationship Id="rId1" Target="../theme/theme2.xml" Type="http://schemas.openxmlformats.org/officeDocument/2006/relationships/theme"/>
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latin typeface="+mn-lt"/>
                <a:cs typeface="+mn-cs"/>
              </a:defRPr>
            </a:lvl1pPr>
          </a:lstStyle>
          <a:p>
            <a:pPr>
              <a:defRPr/>
            </a:pPr>
            <a:fld id="{966F11A1-0684-4A03-B148-EFA72948078D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/>
            </a:lvl1pPr>
          </a:lstStyle>
          <a:p>
            <a:pPr>
              <a:defRPr/>
            </a:pPr>
            <a:fld id="{617471F6-7CD2-409B-A272-117A5E73F98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578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
<Relationships xmlns="http://schemas.openxmlformats.org/package/2006/relationships">
<Relationship Id="rId1" Target="../notesMasters/notesMaster1.xml" Type="http://schemas.openxmlformats.org/officeDocument/2006/relationships/notesMaster"/>
<Relationship Id="rId2" Target="../slides/slide5.xml" Type="http://schemas.openxmlformats.org/officeDocument/2006/relationships/slide"/>
</Relationships>

</file>

<file path=ppt/notesSlides/_rels/notesSlide2.xml.rels><?xml version="1.0" encoding="UTF-8" standalone="no"?>
<Relationships xmlns="http://schemas.openxmlformats.org/package/2006/relationships">
<Relationship Id="rId1" Target="../notesMasters/notesMaster1.xml" Type="http://schemas.openxmlformats.org/officeDocument/2006/relationships/notesMaster"/>
<Relationship Id="rId2" Target="../slides/slide9.xml" Type="http://schemas.openxmlformats.org/officeDocument/2006/relationships/slide"/>
</Relationships>

</file>

<file path=ppt/notesSlides/_rels/notesSlide3.xml.rels><?xml version="1.0" encoding="UTF-8" standalone="no"?>
<Relationships xmlns="http://schemas.openxmlformats.org/package/2006/relationships">
<Relationship Id="rId1" Target="../notesMasters/notesMaster1.xml" Type="http://schemas.openxmlformats.org/officeDocument/2006/relationships/notesMaster"/>
<Relationship Id="rId2" Target="../slides/slide10.xml" Type="http://schemas.openxmlformats.org/officeDocument/2006/relationships/slide"/>
</Relationships>

</file>

<file path=ppt/notesSlides/_rels/notesSlide4.xml.rels><?xml version="1.0" encoding="UTF-8" standalone="no"?>
<Relationships xmlns="http://schemas.openxmlformats.org/package/2006/relationships">
<Relationship Id="rId1" Target="../notesMasters/notesMaster1.xml" Type="http://schemas.openxmlformats.org/officeDocument/2006/relationships/notesMaster"/>
<Relationship Id="rId2" Target="../slides/slide22.xml" Type="http://schemas.openxmlformats.org/officeDocument/2006/relationships/slide"/>
</Relationships>

</file>

<file path=ppt/notesSlides/_rels/notesSlide5.xml.rels><?xml version="1.0" encoding="UTF-8" standalone="no"?>
<Relationships xmlns="http://schemas.openxmlformats.org/package/2006/relationships">
<Relationship Id="rId1" Target="../notesMasters/notesMaster1.xml" Type="http://schemas.openxmlformats.org/officeDocument/2006/relationships/notesMaster"/>
<Relationship Id="rId2" Target="../slides/slide23.xml" Type="http://schemas.openxmlformats.org/officeDocument/2006/relationships/slide"/>
</Relationships>

</file>

<file path=ppt/notesSlides/_rels/notesSlide6.xml.rels><?xml version="1.0" encoding="UTF-8" standalone="no"?>
<Relationships xmlns="http://schemas.openxmlformats.org/package/2006/relationships">
<Relationship Id="rId1" Target="../notesMasters/notesMaster1.xml" Type="http://schemas.openxmlformats.org/officeDocument/2006/relationships/notesMaster"/>
<Relationship Id="rId2" Target="../slides/slide24.xml" Type="http://schemas.openxmlformats.org/officeDocument/2006/relationships/slide"/>
</Relationships>

</file>

<file path=ppt/notesSlides/_rels/notesSlide7.xml.rels><?xml version="1.0" encoding="UTF-8" standalone="no"?>
<Relationships xmlns="http://schemas.openxmlformats.org/package/2006/relationships">
<Relationship Id="rId1" Target="../notesMasters/notesMaster1.xml" Type="http://schemas.openxmlformats.org/officeDocument/2006/relationships/notesMaster"/>
<Relationship Id="rId2" Target="../slides/slide27.xml" Type="http://schemas.openxmlformats.org/officeDocument/2006/relationships/slide"/>
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81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D6263F6-1E45-4296-9B23-E8D71590E210}" type="slidenum">
              <a:rPr lang="es-ES" u="none" smtClean="0"/>
              <a:pPr/>
              <a:t>5</a:t>
            </a:fld>
            <a:endParaRPr lang="es-ES" u="none"/>
          </a:p>
        </p:txBody>
      </p:sp>
    </p:spTree>
    <p:extLst>
      <p:ext uri="{BB962C8B-B14F-4D97-AF65-F5344CB8AC3E}">
        <p14:creationId xmlns:p14="http://schemas.microsoft.com/office/powerpoint/2010/main" val="2760275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133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D076A72-DD74-403C-B9D8-1B562975D75D}" type="slidenum">
              <a:rPr lang="es-ES" u="none" smtClean="0"/>
              <a:pPr/>
              <a:t>9</a:t>
            </a:fld>
            <a:endParaRPr lang="es-ES" u="none"/>
          </a:p>
        </p:txBody>
      </p:sp>
    </p:spTree>
    <p:extLst>
      <p:ext uri="{BB962C8B-B14F-4D97-AF65-F5344CB8AC3E}">
        <p14:creationId xmlns:p14="http://schemas.microsoft.com/office/powerpoint/2010/main" val="27279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153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9A918ED-D862-4B58-929E-831FFB0ED0EF}" type="slidenum">
              <a:rPr lang="es-ES" u="none" smtClean="0"/>
              <a:pPr/>
              <a:t>10</a:t>
            </a:fld>
            <a:endParaRPr lang="es-ES" u="none"/>
          </a:p>
        </p:txBody>
      </p:sp>
    </p:spTree>
    <p:extLst>
      <p:ext uri="{BB962C8B-B14F-4D97-AF65-F5344CB8AC3E}">
        <p14:creationId xmlns:p14="http://schemas.microsoft.com/office/powerpoint/2010/main" val="2450307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3072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9ED4F20-2780-4643-91D9-1B05A13A6996}" type="slidenum">
              <a:rPr lang="es-ES" u="none" smtClean="0"/>
              <a:pPr/>
              <a:t>22</a:t>
            </a:fld>
            <a:endParaRPr lang="es-ES" u="none"/>
          </a:p>
        </p:txBody>
      </p:sp>
    </p:spTree>
    <p:extLst>
      <p:ext uri="{BB962C8B-B14F-4D97-AF65-F5344CB8AC3E}">
        <p14:creationId xmlns:p14="http://schemas.microsoft.com/office/powerpoint/2010/main" val="2046232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327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5846F5-AB3C-440E-AC64-4D9087340570}" type="slidenum">
              <a:rPr lang="es-ES" u="none" smtClean="0"/>
              <a:pPr/>
              <a:t>23</a:t>
            </a:fld>
            <a:endParaRPr lang="es-ES" u="none"/>
          </a:p>
        </p:txBody>
      </p:sp>
    </p:spTree>
    <p:extLst>
      <p:ext uri="{BB962C8B-B14F-4D97-AF65-F5344CB8AC3E}">
        <p14:creationId xmlns:p14="http://schemas.microsoft.com/office/powerpoint/2010/main" val="53652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348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40E5B82-D7BF-4EFB-8BEE-352E9D5229E4}" type="slidenum">
              <a:rPr lang="es-ES" u="none" smtClean="0"/>
              <a:pPr/>
              <a:t>24</a:t>
            </a:fld>
            <a:endParaRPr lang="es-ES" u="none"/>
          </a:p>
        </p:txBody>
      </p:sp>
    </p:spTree>
    <p:extLst>
      <p:ext uri="{BB962C8B-B14F-4D97-AF65-F5344CB8AC3E}">
        <p14:creationId xmlns:p14="http://schemas.microsoft.com/office/powerpoint/2010/main" val="772782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"/>
          </a:p>
        </p:txBody>
      </p:sp>
      <p:sp>
        <p:nvSpPr>
          <p:cNvPr id="389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F1C2EFD-B113-4797-A7CA-702DAFF4034F}" type="slidenum">
              <a:rPr lang="es-ES" u="none" smtClean="0"/>
              <a:pPr/>
              <a:t>27</a:t>
            </a:fld>
            <a:endParaRPr lang="es-ES" u="none"/>
          </a:p>
        </p:txBody>
      </p:sp>
    </p:spTree>
    <p:extLst>
      <p:ext uri="{BB962C8B-B14F-4D97-AF65-F5344CB8AC3E}">
        <p14:creationId xmlns:p14="http://schemas.microsoft.com/office/powerpoint/2010/main" val="1828157550"/>
      </p:ext>
    </p:extLst>
  </p:cSld>
  <p:clrMapOvr>
    <a:masterClrMapping/>
  </p:clrMapOvr>
</p:notes>
</file>

<file path=ppt/slideLayouts/_rels/slideLayout1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10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11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2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3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4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5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6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7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8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_rels/slideLayout9.xml.rels><?xml version="1.0" encoding="UTF-8" standalone="no"?>
<Relationships xmlns="http://schemas.openxmlformats.org/package/2006/relationships">
<Relationship Id="rId1" Target="../slideMasters/slideMaster1.xml" Type="http://schemas.openxmlformats.org/officeDocument/2006/relationships/slideMaster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36B30-E3E8-4741-BA2E-A005CD979550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1888" y="6280150"/>
            <a:ext cx="506412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HelveticaNeueLT Std" panose="020B0604020202020204" pitchFamily="34" charset="0"/>
              </a:defRPr>
            </a:lvl1pPr>
          </a:lstStyle>
          <a:p>
            <a:pPr>
              <a:defRPr/>
            </a:pPr>
            <a:fld id="{0E529864-EAF4-4CF8-884F-20B34038351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646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70309-B33F-4CF8-87D4-2A793BD4B409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F58EF-30C2-4A71-B0EB-FF66DD9C62C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749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18670-B612-4AE8-BAA1-0897151878E1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53DFD-3204-4606-A53B-9DE9F56F2F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701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A0F11-CB8A-4034-BD9E-96E1CB99A2C6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9A280-9550-491A-A158-9FF94037774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503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589F9-F54F-4BDF-8EDD-4945D2212D45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0545C-EB02-4FDD-9F23-BFE5EEE645B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9483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3FB55-1EAE-4EF1-A5DE-EC7FDFE9B060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E03E-9D16-4335-98B1-C3616114F1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0977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B38B1-4FE7-4C60-8F55-9319626617CD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9FD51-3346-459C-87E6-786AA619BC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97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E4A1E-F638-40EB-ACFF-4EF7E22689DA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30271-0E08-48D3-AB52-A5E92151771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2660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31CB1-59E8-489F-93DC-20CDCA9E7EE0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E3ACA-C4E4-4ECA-A85B-F443B20BE29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4887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4A53F-55EA-4A4A-9F9F-992872B642EC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A97C1-7481-41CA-97B8-40458B7013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9249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6EBAB-DC71-4ADB-A979-DAC3E901C840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5DB33-8B94-4545-8BC7-CFA25FDEEEC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481438"/>
      </p:ext>
    </p:extLst>
  </p:cSld>
  <p:clrMapOvr>
    <a:masterClrMapping/>
  </p:clrMapOvr>
</p:sldLayout>
</file>

<file path=ppt/slideMasters/_rels/slideMaster1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10" Target="../slideLayouts/slideLayout10.xml" Type="http://schemas.openxmlformats.org/officeDocument/2006/relationships/slideLayout"/>
<Relationship Id="rId11" Target="../slideLayouts/slideLayout11.xml" Type="http://schemas.openxmlformats.org/officeDocument/2006/relationships/slideLayout"/>
<Relationship Id="rId12" Target="../theme/theme1.xml" Type="http://schemas.openxmlformats.org/officeDocument/2006/relationships/theme"/>
<Relationship Id="rId2" Target="../slideLayouts/slideLayout2.xml" Type="http://schemas.openxmlformats.org/officeDocument/2006/relationships/slideLayout"/>
<Relationship Id="rId3" Target="../slideLayouts/slideLayout3.xml" Type="http://schemas.openxmlformats.org/officeDocument/2006/relationships/slideLayout"/>
<Relationship Id="rId4" Target="../slideLayouts/slideLayout4.xml" Type="http://schemas.openxmlformats.org/officeDocument/2006/relationships/slideLayout"/>
<Relationship Id="rId5" Target="../slideLayouts/slideLayout5.xml" Type="http://schemas.openxmlformats.org/officeDocument/2006/relationships/slideLayout"/>
<Relationship Id="rId6" Target="../slideLayouts/slideLayout6.xml" Type="http://schemas.openxmlformats.org/officeDocument/2006/relationships/slideLayout"/>
<Relationship Id="rId7" Target="../slideLayouts/slideLayout7.xml" Type="http://schemas.openxmlformats.org/officeDocument/2006/relationships/slideLayout"/>
<Relationship Id="rId8" Target="../slideLayouts/slideLayout8.xml" Type="http://schemas.openxmlformats.org/officeDocument/2006/relationships/slideLayout"/>
<Relationship Id="rId9" Target="../slideLayouts/slideLayout9.xml" Type="http://schemas.openxmlformats.org/officeDocument/2006/relationships/slideLayout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817DC5-7F2D-4CBE-A8DF-91892F9ED9D1}" type="datetimeFigureOut">
              <a:rPr lang="es-ES"/>
              <a:pPr>
                <a:defRPr/>
              </a:pPr>
              <a:t>15/06/2021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u="none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u="none">
                <a:solidFill>
                  <a:srgbClr val="E08D8B"/>
                </a:solidFill>
              </a:defRPr>
            </a:lvl1pPr>
          </a:lstStyle>
          <a:p>
            <a:pPr>
              <a:defRPr/>
            </a:pPr>
            <a:fld id="{9BE3B156-C7EE-4F4F-8B61-608F6BCF7DC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Std L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.png" Type="http://schemas.openxmlformats.org/officeDocument/2006/relationships/image"/>
<Relationship Id="rId3" Target="../media/image2.jpg" Type="http://schemas.openxmlformats.org/officeDocument/2006/relationships/image"/>
</Relationships>

</file>

<file path=ppt/slides/_rels/slide10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notesSlides/notesSlide3.xml" Type="http://schemas.openxmlformats.org/officeDocument/2006/relationships/notesSlide"/>
<Relationship Id="rId3" Target="../media/image4.png" Type="http://schemas.openxmlformats.org/officeDocument/2006/relationships/image"/>
<Relationship Id="rId4" Target="http://www.icex.es/" TargetMode="External" Type="http://schemas.openxmlformats.org/officeDocument/2006/relationships/hyperlink"/>
</Relationships>

</file>

<file path=ppt/slides/_rels/slide11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2.pn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12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3.pn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13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4.png" Type="http://schemas.openxmlformats.org/officeDocument/2006/relationships/image"/>
<Relationship Id="rId3" Target="../media/image4.png" Type="http://schemas.openxmlformats.org/officeDocument/2006/relationships/image"/>
<Relationship Id="rId4" Target="http://www.icex.es/icexnext" TargetMode="External" Type="http://schemas.openxmlformats.org/officeDocument/2006/relationships/hyperlink"/>
</Relationships>

</file>

<file path=ppt/slides/_rels/slide14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5.pn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15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4.png" Type="http://schemas.openxmlformats.org/officeDocument/2006/relationships/image"/>
<Relationship Id="rId3" Target="../media/image16.png" Type="http://schemas.openxmlformats.org/officeDocument/2006/relationships/image"/>
<Relationship Id="rId4" Target="http://www.icex.es/actividades" TargetMode="External" Type="http://schemas.openxmlformats.org/officeDocument/2006/relationships/hyperlink"/>
</Relationships>

</file>

<file path=ppt/slides/_rels/slide16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7.png" Type="http://schemas.openxmlformats.org/officeDocument/2006/relationships/image"/>
<Relationship Id="rId3" Target="../media/image4.png" Type="http://schemas.openxmlformats.org/officeDocument/2006/relationships/image"/>
<Relationship Id="rId4" Target="http://www.icex.es/licitaciones" TargetMode="External" Type="http://schemas.openxmlformats.org/officeDocument/2006/relationships/hyperlink"/>
</Relationships>

</file>

<file path=ppt/slides/_rels/slide17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8.png" Type="http://schemas.openxmlformats.org/officeDocument/2006/relationships/image"/>
<Relationship Id="rId3" Target="../media/image19.png" Type="http://schemas.openxmlformats.org/officeDocument/2006/relationships/image"/>
<Relationship Id="rId4" Target="../media/image4.png" Type="http://schemas.openxmlformats.org/officeDocument/2006/relationships/image"/>
</Relationships>

</file>

<file path=ppt/slides/_rels/slide18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20.png" Type="http://schemas.openxmlformats.org/officeDocument/2006/relationships/image"/>
<Relationship Id="rId3" Target="http://www.icex.es/actividades" TargetMode="External" Type="http://schemas.openxmlformats.org/officeDocument/2006/relationships/hyperlink"/>
<Relationship Id="rId4" Target="../media/image4.png" Type="http://schemas.openxmlformats.org/officeDocument/2006/relationships/image"/>
</Relationships>

</file>

<file path=ppt/slides/_rels/slide19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http://www.desaf&#237;a.gob.es/" TargetMode="External" Type="http://schemas.openxmlformats.org/officeDocument/2006/relationships/hyperlink"/>
<Relationship Id="rId3" Target="../media/image4.png" Type="http://schemas.openxmlformats.org/officeDocument/2006/relationships/image"/>
<Relationship Id="rId4" Target="http://www.icex.es/suoficinaenelexterior" TargetMode="External" Type="http://schemas.openxmlformats.org/officeDocument/2006/relationships/hyperlink"/>
<Relationship Id="rId5" Target="../media/image21.png" Type="http://schemas.openxmlformats.org/officeDocument/2006/relationships/image"/>
</Relationships>

</file>

<file path=ppt/slides/_rels/slide2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3.pn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20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22.png" Type="http://schemas.openxmlformats.org/officeDocument/2006/relationships/image"/>
<Relationship Id="rId3" Target="../media/image4.png" Type="http://schemas.openxmlformats.org/officeDocument/2006/relationships/image"/>
<Relationship Id="rId4" Target="http://www.investinspain.org/" TargetMode="External" Type="http://schemas.openxmlformats.org/officeDocument/2006/relationships/hyperlink"/>
</Relationships>

</file>

<file path=ppt/slides/_rels/slide21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23.png" Type="http://schemas.openxmlformats.org/officeDocument/2006/relationships/image"/>
<Relationship Id="rId3" Target="../media/image4.png" Type="http://schemas.openxmlformats.org/officeDocument/2006/relationships/image"/>
<Relationship Id="rId4" Target="http://www.investinspain.org/" TargetMode="External" Type="http://schemas.openxmlformats.org/officeDocument/2006/relationships/hyperlink"/>
</Relationships>

</file>

<file path=ppt/slides/_rels/slide22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notesSlides/notesSlide4.xml" Type="http://schemas.openxmlformats.org/officeDocument/2006/relationships/notesSlide"/>
<Relationship Id="rId3" Target="../media/image24.png" Type="http://schemas.openxmlformats.org/officeDocument/2006/relationships/image"/>
<Relationship Id="rId4" Target="../media/image19.png" Type="http://schemas.openxmlformats.org/officeDocument/2006/relationships/image"/>
<Relationship Id="rId5" Target="../media/image4.png" Type="http://schemas.openxmlformats.org/officeDocument/2006/relationships/image"/>
</Relationships>

</file>

<file path=ppt/slides/_rels/slide23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notesSlides/notesSlide5.xml" Type="http://schemas.openxmlformats.org/officeDocument/2006/relationships/notesSlide"/>
<Relationship Id="rId3" Target="../media/image4.png" Type="http://schemas.openxmlformats.org/officeDocument/2006/relationships/image"/>
<Relationship Id="rId4" Target="../media/image25.jpeg" Type="http://schemas.openxmlformats.org/officeDocument/2006/relationships/image"/>
</Relationships>

</file>

<file path=ppt/slides/_rels/slide24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notesSlides/notesSlide6.xml" Type="http://schemas.openxmlformats.org/officeDocument/2006/relationships/notesSlide"/>
<Relationship Id="rId3" Target="../media/image26.png" Type="http://schemas.openxmlformats.org/officeDocument/2006/relationships/image"/>
<Relationship Id="rId4" Target="http://www.spainbusiness.com/" TargetMode="External" Type="http://schemas.openxmlformats.org/officeDocument/2006/relationships/hyperlink"/>
<Relationship Id="rId5" Target="http://www.foodswinesfromspain.com/" TargetMode="External" Type="http://schemas.openxmlformats.org/officeDocument/2006/relationships/hyperlink"/>
<Relationship Id="rId6" Target="http://www.interiorsfromspain.com/" TargetMode="External" Type="http://schemas.openxmlformats.org/officeDocument/2006/relationships/hyperlink"/>
<Relationship Id="rId7" Target="http://www.audiovisualfromspain.com/" TargetMode="External" Type="http://schemas.openxmlformats.org/officeDocument/2006/relationships/hyperlink"/>
<Relationship Id="rId8" Target="../media/image4.png" Type="http://schemas.openxmlformats.org/officeDocument/2006/relationships/image"/>
</Relationships>

</file>

<file path=ppt/slides/_rels/slide25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4.png" Type="http://schemas.openxmlformats.org/officeDocument/2006/relationships/image"/>
<Relationship Id="rId3" Target="http://www.icex.es/publicaciones" TargetMode="External" Type="http://schemas.openxmlformats.org/officeDocument/2006/relationships/hyperlink"/>
<Relationship Id="rId4" Target="http://www.icex.es/elexportador" TargetMode="External" Type="http://schemas.openxmlformats.org/officeDocument/2006/relationships/hyperlink"/>
<Relationship Id="rId5" Target="../media/image27.png" Type="http://schemas.openxmlformats.org/officeDocument/2006/relationships/image"/>
<Relationship Id="rId6" Target="../media/image28.png" Type="http://schemas.openxmlformats.org/officeDocument/2006/relationships/image"/>
</Relationships>

</file>

<file path=ppt/slides/_rels/slide26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29.png" Type="http://schemas.openxmlformats.org/officeDocument/2006/relationships/image"/>
<Relationship Id="rId3" Target="http://www.icex.es/oportunidades" TargetMode="External" Type="http://schemas.openxmlformats.org/officeDocument/2006/relationships/hyperlink"/>
<Relationship Id="rId4" Target="../media/image4.png" Type="http://schemas.openxmlformats.org/officeDocument/2006/relationships/image"/>
</Relationships>

</file>

<file path=ppt/slides/_rels/slide27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notesSlides/notesSlide7.xml" Type="http://schemas.openxmlformats.org/officeDocument/2006/relationships/notesSlide"/>
<Relationship Id="rId3" Target="../media/image30.jpeg" Type="http://schemas.openxmlformats.org/officeDocument/2006/relationships/image"/>
<Relationship Id="rId4" Target="mailto:informacion@icex.es" TargetMode="External" Type="http://schemas.openxmlformats.org/officeDocument/2006/relationships/hyperlink"/>
<Relationship Id="rId5" Target="../media/image4.png" Type="http://schemas.openxmlformats.org/officeDocument/2006/relationships/image"/>
</Relationships>

</file>

<file path=ppt/slides/_rels/slide28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31.png" Type="http://schemas.openxmlformats.org/officeDocument/2006/relationships/image"/>
<Relationship Id="rId3" Target="../media/image4.png" Type="http://schemas.openxmlformats.org/officeDocument/2006/relationships/image"/>
<Relationship Id="rId4" Target="http://www.icex.es/serviciospersonalizados" TargetMode="External" Type="http://schemas.openxmlformats.org/officeDocument/2006/relationships/hyperlink"/>
</Relationships>

</file>

<file path=ppt/slides/_rels/slide29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32.png" Type="http://schemas.openxmlformats.org/officeDocument/2006/relationships/image"/>
<Relationship Id="rId3" Target="../media/image4.png" Type="http://schemas.openxmlformats.org/officeDocument/2006/relationships/image"/>
<Relationship Id="rId4" Target="http://www.icex.es/asesoramientoinversiones" TargetMode="External" Type="http://schemas.openxmlformats.org/officeDocument/2006/relationships/hyperlink"/>
<Relationship Id="rId5" Target="http://www.icex.es/pymeinvierte" TargetMode="External" Type="http://schemas.openxmlformats.org/officeDocument/2006/relationships/hyperlink"/>
</Relationships>

</file>

<file path=ppt/slides/_rels/slide3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5.jpeg" Type="http://schemas.openxmlformats.org/officeDocument/2006/relationships/image"/>
<Relationship Id="rId3" Target="../media/image6.png" Type="http://schemas.openxmlformats.org/officeDocument/2006/relationships/image"/>
<Relationship Id="rId4" Target="../media/image4.png" Type="http://schemas.openxmlformats.org/officeDocument/2006/relationships/image"/>
</Relationships>

</file>

<file path=ppt/slides/_rels/slide30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4.png" Type="http://schemas.openxmlformats.org/officeDocument/2006/relationships/image"/>
<Relationship Id="rId3" Target="http://www.icex.es/simuladordecostes" TargetMode="External" Type="http://schemas.openxmlformats.org/officeDocument/2006/relationships/hyperlink"/>
<Relationship Id="rId4" Target="../media/image33.png" Type="http://schemas.openxmlformats.org/officeDocument/2006/relationships/image"/>
</Relationships>

</file>

<file path=ppt/slides/_rels/slide31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34.png" Type="http://schemas.openxmlformats.org/officeDocument/2006/relationships/image"/>
<Relationship Id="rId3" Target="../media/image4.png" Type="http://schemas.openxmlformats.org/officeDocument/2006/relationships/image"/>
<Relationship Id="rId4" Target="http://www.icex.es/aulavirtual" TargetMode="External" Type="http://schemas.openxmlformats.org/officeDocument/2006/relationships/hyperlink"/>
<Relationship Id="rId5" Target="http://www.icex.es/actividades" TargetMode="External" Type="http://schemas.openxmlformats.org/officeDocument/2006/relationships/hyperlink"/>
<Relationship Id="rId6" Target="http://www.icex.es/becas" TargetMode="External" Type="http://schemas.openxmlformats.org/officeDocument/2006/relationships/hyperlink"/>
<Relationship Id="rId7" Target="../media/image35.png" Type="http://schemas.openxmlformats.org/officeDocument/2006/relationships/image"/>
<Relationship Id="rId8" Target="http://www.ceco.es/" TargetMode="External" Type="http://schemas.openxmlformats.org/officeDocument/2006/relationships/hyperlink"/>
</Relationships>

</file>

<file path=ppt/slides/_rels/slide32.xml.rels><?xml version="1.0" encoding="UTF-8" standalone="no"?>
<Relationships xmlns="http://schemas.openxmlformats.org/package/2006/relationships">
<Relationship Id="rId1" Target="../slideLayouts/slideLayout2.xml" Type="http://schemas.openxmlformats.org/officeDocument/2006/relationships/slideLayout"/>
<Relationship Id="rId2" Target="http://www.icex.es/" TargetMode="External" Type="http://schemas.openxmlformats.org/officeDocument/2006/relationships/hyperlink"/>
<Relationship Id="rId3" Target="../media/image2.jpg" Type="http://schemas.openxmlformats.org/officeDocument/2006/relationships/image"/>
</Relationships>

</file>

<file path=ppt/slides/_rels/slide4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7.pn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5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notesSlides/notesSlide1.xml" Type="http://schemas.openxmlformats.org/officeDocument/2006/relationships/notesSlide"/>
<Relationship Id="rId3" Target="../media/image8.png" Type="http://schemas.openxmlformats.org/officeDocument/2006/relationships/image"/>
<Relationship Id="rId4" Target="../media/image4.png" Type="http://schemas.openxmlformats.org/officeDocument/2006/relationships/image"/>
</Relationships>

</file>

<file path=ppt/slides/_rels/slide6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9.pn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7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0.jpe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8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media/image11.png" Type="http://schemas.openxmlformats.org/officeDocument/2006/relationships/image"/>
<Relationship Id="rId3" Target="../media/image4.png" Type="http://schemas.openxmlformats.org/officeDocument/2006/relationships/image"/>
</Relationships>

</file>

<file path=ppt/slides/_rels/slide9.xml.rels><?xml version="1.0" encoding="UTF-8" standalone="no"?>
<Relationships xmlns="http://schemas.openxmlformats.org/package/2006/relationships">
<Relationship Id="rId1" Target="../slideLayouts/slideLayout1.xml" Type="http://schemas.openxmlformats.org/officeDocument/2006/relationships/slideLayout"/>
<Relationship Id="rId2" Target="../notesSlides/notesSlide2.xml" Type="http://schemas.openxmlformats.org/officeDocument/2006/relationships/notesSlide"/>
<Relationship Id="rId3" Target="../media/image4.png" Type="http://schemas.openxmlformats.org/officeDocument/2006/relationships/image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5000">
                <a:srgbClr val="FFFEF9">
                  <a:alpha val="66000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8" name="CuadroTexto 7"/>
          <p:cNvSpPr txBox="1">
            <a:spLocks noChangeArrowheads="1"/>
          </p:cNvSpPr>
          <p:nvPr/>
        </p:nvSpPr>
        <p:spPr bwMode="auto">
          <a:xfrm>
            <a:off x="2794000" y="3429000"/>
            <a:ext cx="6070600" cy="11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ts val="4100"/>
              </a:lnSpc>
              <a:spcBef>
                <a:spcPct val="0"/>
              </a:spcBef>
              <a:buFontTx/>
              <a:buNone/>
            </a:pPr>
            <a:r>
              <a:rPr lang="es-ES" sz="48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Al servicio de la internacionalización</a:t>
            </a:r>
          </a:p>
        </p:txBody>
      </p:sp>
      <p:cxnSp>
        <p:nvCxnSpPr>
          <p:cNvPr id="5" name="Conector recto 4"/>
          <p:cNvCxnSpPr/>
          <p:nvPr/>
        </p:nvCxnSpPr>
        <p:spPr>
          <a:xfrm>
            <a:off x="3684588" y="4565650"/>
            <a:ext cx="511016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320ED9F5-BF05-41EC-A1FF-14EADF32E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35" y="360314"/>
            <a:ext cx="4023247" cy="58071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514350" y="1579743"/>
            <a:ext cx="35369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latin typeface="+mn-lt"/>
              </a:rPr>
              <a:t>beneficiarios del Programa </a:t>
            </a:r>
            <a:br>
              <a:rPr lang="es-ES" sz="1600" u="none" dirty="0">
                <a:latin typeface="+mn-lt"/>
              </a:rPr>
            </a:br>
            <a:r>
              <a:rPr lang="es-ES" sz="1600" u="none" dirty="0">
                <a:latin typeface="+mn-lt"/>
              </a:rPr>
              <a:t>de Becas de ICEX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14350" y="2800872"/>
            <a:ext cx="38274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u="none" dirty="0">
                <a:solidFill>
                  <a:schemeClr val="tx2"/>
                </a:solidFill>
                <a:latin typeface="+mn-lt"/>
                <a:cs typeface="+mn-cs"/>
              </a:rPr>
              <a:t>acciones de formación sobre análisis de mercado, con 8.038 participaciones empresariales</a:t>
            </a:r>
          </a:p>
        </p:txBody>
      </p:sp>
      <p:sp>
        <p:nvSpPr>
          <p:cNvPr id="7" name="Rectángulo 6"/>
          <p:cNvSpPr>
            <a:spLocks noChangeArrowheads="1"/>
          </p:cNvSpPr>
          <p:nvPr/>
        </p:nvSpPr>
        <p:spPr bwMode="auto">
          <a:xfrm>
            <a:off x="4681292" y="1550850"/>
            <a:ext cx="4011612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solidFill>
                  <a:schemeClr val="tx2"/>
                </a:solidFill>
                <a:latin typeface="+mn-lt"/>
              </a:rPr>
              <a:t>usuarios de empresa española con servicios concedidos en 2020</a:t>
            </a:r>
          </a:p>
        </p:txBody>
      </p:sp>
      <p:sp>
        <p:nvSpPr>
          <p:cNvPr id="8" name="Rectángulo 7"/>
          <p:cNvSpPr>
            <a:spLocks noChangeArrowheads="1"/>
          </p:cNvSpPr>
          <p:nvPr/>
        </p:nvSpPr>
        <p:spPr bwMode="auto">
          <a:xfrm>
            <a:off x="4659068" y="2955813"/>
            <a:ext cx="3536094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latin typeface="+mn-lt"/>
              </a:rPr>
              <a:t>empresas suscritas en Aula Virtual </a:t>
            </a:r>
          </a:p>
        </p:txBody>
      </p:sp>
      <p:sp>
        <p:nvSpPr>
          <p:cNvPr id="10" name="Rectángulo 9"/>
          <p:cNvSpPr>
            <a:spLocks noChangeArrowheads="1"/>
          </p:cNvSpPr>
          <p:nvPr/>
        </p:nvSpPr>
        <p:spPr bwMode="auto">
          <a:xfrm>
            <a:off x="323850" y="781230"/>
            <a:ext cx="11464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5400" u="none" dirty="0">
                <a:latin typeface="+mn-lt"/>
              </a:rPr>
              <a:t> </a:t>
            </a:r>
            <a:r>
              <a:rPr lang="es-ES" sz="3600" u="none" dirty="0">
                <a:latin typeface="+mn-lt"/>
              </a:rPr>
              <a:t>821</a:t>
            </a:r>
          </a:p>
        </p:txBody>
      </p:sp>
      <p:sp>
        <p:nvSpPr>
          <p:cNvPr id="11" name="Rectángulo 10"/>
          <p:cNvSpPr>
            <a:spLocks noChangeArrowheads="1"/>
          </p:cNvSpPr>
          <p:nvPr/>
        </p:nvSpPr>
        <p:spPr bwMode="auto">
          <a:xfrm>
            <a:off x="323850" y="2051572"/>
            <a:ext cx="11464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5400" u="none" dirty="0">
                <a:latin typeface="+mn-lt"/>
              </a:rPr>
              <a:t> </a:t>
            </a:r>
            <a:r>
              <a:rPr lang="es-ES" sz="3600" u="none" dirty="0">
                <a:solidFill>
                  <a:schemeClr val="tx2"/>
                </a:solidFill>
                <a:latin typeface="+mn-lt"/>
              </a:rPr>
              <a:t>141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507999" y="4395968"/>
            <a:ext cx="3821111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u="none" dirty="0">
                <a:latin typeface="+mn-lt"/>
                <a:cs typeface="+mn-cs"/>
              </a:rPr>
              <a:t>consultas resueltas a través Ventana Global y 27.916 empresas atendidas</a:t>
            </a:r>
          </a:p>
        </p:txBody>
      </p:sp>
      <p:sp>
        <p:nvSpPr>
          <p:cNvPr id="18" name="Rectángulo 17"/>
          <p:cNvSpPr>
            <a:spLocks noChangeArrowheads="1"/>
          </p:cNvSpPr>
          <p:nvPr/>
        </p:nvSpPr>
        <p:spPr bwMode="auto">
          <a:xfrm>
            <a:off x="323850" y="3648255"/>
            <a:ext cx="17876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5400" u="none" dirty="0">
                <a:latin typeface="+mn-lt"/>
              </a:rPr>
              <a:t> </a:t>
            </a:r>
            <a:r>
              <a:rPr lang="es-ES" sz="3600" u="none" dirty="0">
                <a:latin typeface="+mn-lt"/>
              </a:rPr>
              <a:t>50.924</a:t>
            </a:r>
          </a:p>
        </p:txBody>
      </p:sp>
      <p:cxnSp>
        <p:nvCxnSpPr>
          <p:cNvPr id="22" name="Conector recto 21"/>
          <p:cNvCxnSpPr/>
          <p:nvPr/>
        </p:nvCxnSpPr>
        <p:spPr>
          <a:xfrm>
            <a:off x="473075" y="1141593"/>
            <a:ext cx="0" cy="922337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473075" y="2384605"/>
            <a:ext cx="0" cy="126365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73075" y="3962580"/>
            <a:ext cx="0" cy="936625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>
            <a:spLocks noChangeArrowheads="1"/>
          </p:cNvSpPr>
          <p:nvPr/>
        </p:nvSpPr>
        <p:spPr bwMode="auto">
          <a:xfrm>
            <a:off x="4697167" y="948553"/>
            <a:ext cx="15953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3600" u="none" dirty="0">
                <a:solidFill>
                  <a:schemeClr val="tx2"/>
                </a:solidFill>
                <a:latin typeface="+mn-lt"/>
              </a:rPr>
              <a:t>30.198</a:t>
            </a:r>
          </a:p>
        </p:txBody>
      </p:sp>
      <p:cxnSp>
        <p:nvCxnSpPr>
          <p:cNvPr id="28" name="Conector recto 27"/>
          <p:cNvCxnSpPr/>
          <p:nvPr/>
        </p:nvCxnSpPr>
        <p:spPr>
          <a:xfrm>
            <a:off x="4567380" y="1163818"/>
            <a:ext cx="0" cy="900112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/>
          <p:cNvSpPr>
            <a:spLocks noChangeArrowheads="1"/>
          </p:cNvSpPr>
          <p:nvPr/>
        </p:nvSpPr>
        <p:spPr bwMode="auto">
          <a:xfrm>
            <a:off x="4646367" y="2419115"/>
            <a:ext cx="15953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3600" u="none" dirty="0">
                <a:latin typeface="+mn-lt"/>
              </a:rPr>
              <a:t>57.709</a:t>
            </a:r>
          </a:p>
        </p:txBody>
      </p:sp>
      <p:cxnSp>
        <p:nvCxnSpPr>
          <p:cNvPr id="30" name="Conector recto 29"/>
          <p:cNvCxnSpPr>
            <a:cxnSpLocks/>
          </p:cNvCxnSpPr>
          <p:nvPr/>
        </p:nvCxnSpPr>
        <p:spPr>
          <a:xfrm>
            <a:off x="4573342" y="2422705"/>
            <a:ext cx="0" cy="1032895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53" name="Imagen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ángulo 35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4355" name="CuadroTexto 37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1200" u="none" dirty="0">
                <a:solidFill>
                  <a:schemeClr val="tx2"/>
                </a:solidFill>
                <a:latin typeface="+mn-lt"/>
              </a:rPr>
              <a:t>Cifras 2020</a:t>
            </a:r>
          </a:p>
        </p:txBody>
      </p:sp>
      <p:sp>
        <p:nvSpPr>
          <p:cNvPr id="31" name="Rectángulo 30"/>
          <p:cNvSpPr>
            <a:spLocks noChangeArrowheads="1"/>
          </p:cNvSpPr>
          <p:nvPr/>
        </p:nvSpPr>
        <p:spPr bwMode="auto">
          <a:xfrm>
            <a:off x="4681292" y="4240075"/>
            <a:ext cx="383755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solidFill>
                  <a:schemeClr val="tx2"/>
                </a:solidFill>
                <a:latin typeface="+mn-lt"/>
              </a:rPr>
              <a:t>informes sectoriales y 319 documentos de información sobre países, publicados en </a:t>
            </a:r>
            <a:r>
              <a:rPr lang="es-ES" sz="1600" u="none" dirty="0">
                <a:solidFill>
                  <a:schemeClr val="tx2"/>
                </a:solidFill>
                <a:latin typeface="HelveticaNeueLT Pro 45 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</a:t>
            </a:r>
            <a:r>
              <a:rPr lang="es-ES" sz="1600" u="none" dirty="0">
                <a:solidFill>
                  <a:schemeClr val="tx2"/>
                </a:solidFill>
                <a:latin typeface="HelveticaNeueLT Pro 45 Lt"/>
              </a:rPr>
              <a:t> </a:t>
            </a:r>
            <a:endParaRPr lang="es-ES" sz="1600" u="none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2" name="Rectángulo 31"/>
          <p:cNvSpPr>
            <a:spLocks noChangeArrowheads="1"/>
          </p:cNvSpPr>
          <p:nvPr/>
        </p:nvSpPr>
        <p:spPr bwMode="auto">
          <a:xfrm>
            <a:off x="4697167" y="3639365"/>
            <a:ext cx="13388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3600" u="none" dirty="0">
                <a:solidFill>
                  <a:schemeClr val="tx2"/>
                </a:solidFill>
                <a:latin typeface="+mn-lt"/>
              </a:rPr>
              <a:t>1.128</a:t>
            </a:r>
          </a:p>
        </p:txBody>
      </p:sp>
      <p:cxnSp>
        <p:nvCxnSpPr>
          <p:cNvPr id="33" name="Conector recto 32"/>
          <p:cNvCxnSpPr>
            <a:cxnSpLocks/>
          </p:cNvCxnSpPr>
          <p:nvPr/>
        </p:nvCxnSpPr>
        <p:spPr>
          <a:xfrm>
            <a:off x="4573342" y="3810000"/>
            <a:ext cx="0" cy="1291849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>
            <a:spLocks noChangeArrowheads="1"/>
          </p:cNvSpPr>
          <p:nvPr/>
        </p:nvSpPr>
        <p:spPr bwMode="auto">
          <a:xfrm>
            <a:off x="560388" y="5707243"/>
            <a:ext cx="3695700" cy="84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solidFill>
                  <a:schemeClr val="tx2"/>
                </a:solidFill>
                <a:latin typeface="+mn-lt"/>
              </a:rPr>
              <a:t>proyectos gestionados por ICEX-Invest in Spain han contribuido a la creación de 1.064 puestos de trabajo</a:t>
            </a:r>
          </a:p>
        </p:txBody>
      </p:sp>
      <p:sp>
        <p:nvSpPr>
          <p:cNvPr id="40" name="Rectángulo 39"/>
          <p:cNvSpPr>
            <a:spLocks noChangeArrowheads="1"/>
          </p:cNvSpPr>
          <p:nvPr/>
        </p:nvSpPr>
        <p:spPr bwMode="auto">
          <a:xfrm>
            <a:off x="571500" y="5108755"/>
            <a:ext cx="8258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3600" u="none" dirty="0">
                <a:solidFill>
                  <a:schemeClr val="tx2"/>
                </a:solidFill>
                <a:latin typeface="+mn-lt"/>
              </a:rPr>
              <a:t>40 </a:t>
            </a:r>
          </a:p>
        </p:txBody>
      </p:sp>
      <p:sp>
        <p:nvSpPr>
          <p:cNvPr id="14363" name="Marcador de número de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B356EBD-3632-407E-BEDD-A9F70BCE26CB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Rectángulo 38"/>
          <p:cNvSpPr>
            <a:spLocks noChangeArrowheads="1"/>
          </p:cNvSpPr>
          <p:nvPr/>
        </p:nvSpPr>
        <p:spPr bwMode="auto">
          <a:xfrm>
            <a:off x="4700342" y="5738981"/>
            <a:ext cx="3695699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latin typeface="+mn-lt"/>
              </a:rPr>
              <a:t>Misiones comerciales con </a:t>
            </a:r>
          </a:p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latin typeface="+mn-lt"/>
              </a:rPr>
              <a:t>145 participaciones empresariales</a:t>
            </a:r>
          </a:p>
        </p:txBody>
      </p:sp>
      <p:sp>
        <p:nvSpPr>
          <p:cNvPr id="35" name="Rectángulo 39"/>
          <p:cNvSpPr>
            <a:spLocks noChangeArrowheads="1"/>
          </p:cNvSpPr>
          <p:nvPr/>
        </p:nvSpPr>
        <p:spPr bwMode="auto">
          <a:xfrm>
            <a:off x="4711454" y="5140493"/>
            <a:ext cx="8402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3600" u="none" dirty="0">
                <a:latin typeface="+mn-lt"/>
              </a:rPr>
              <a:t>69</a:t>
            </a:r>
            <a:r>
              <a:rPr lang="es-ES" sz="4000" u="none" dirty="0">
                <a:latin typeface="+mn-lt"/>
              </a:rPr>
              <a:t> </a:t>
            </a:r>
          </a:p>
        </p:txBody>
      </p:sp>
      <p:cxnSp>
        <p:nvCxnSpPr>
          <p:cNvPr id="38" name="Conector recto 32"/>
          <p:cNvCxnSpPr>
            <a:cxnSpLocks/>
          </p:cNvCxnSpPr>
          <p:nvPr/>
        </p:nvCxnSpPr>
        <p:spPr>
          <a:xfrm>
            <a:off x="473075" y="5323015"/>
            <a:ext cx="0" cy="1090633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5F285FD2-D0E3-496A-BF44-02B5F1BC2C77}"/>
              </a:ext>
            </a:extLst>
          </p:cNvPr>
          <p:cNvCxnSpPr/>
          <p:nvPr/>
        </p:nvCxnSpPr>
        <p:spPr>
          <a:xfrm>
            <a:off x="4562998" y="5383933"/>
            <a:ext cx="0" cy="936625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3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8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3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8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3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8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3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8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3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8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10" grpId="0"/>
      <p:bldP spid="11" grpId="0"/>
      <p:bldP spid="17" grpId="0"/>
      <p:bldP spid="18" grpId="0"/>
      <p:bldP spid="27" grpId="0"/>
      <p:bldP spid="29" grpId="0"/>
      <p:bldP spid="31" grpId="0"/>
      <p:bldP spid="32" grpId="0"/>
      <p:bldP spid="39" grpId="0"/>
      <p:bldP spid="40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6388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DB49795-4F3B-443E-9F3A-A5BA8AB71C9B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293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_tradnl" sz="1200" u="none" dirty="0">
                <a:solidFill>
                  <a:schemeClr val="bg1"/>
                </a:solidFill>
                <a:latin typeface="+mn-lt"/>
                <a:cs typeface="Arial" charset="0"/>
              </a:rPr>
              <a:t>Servicios</a:t>
            </a:r>
            <a:endParaRPr lang="es-ES" sz="1200" u="none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pic>
        <p:nvPicPr>
          <p:cNvPr id="16390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576910" y="1211203"/>
            <a:ext cx="5092700" cy="3714750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777875" y="1692275"/>
            <a:ext cx="469077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s-ES" sz="3400" u="none" dirty="0">
                <a:solidFill>
                  <a:schemeClr val="bg1"/>
                </a:solidFill>
                <a:latin typeface="+mj-lt"/>
              </a:rPr>
              <a:t>¿Qué ofrecemos?</a:t>
            </a:r>
          </a:p>
          <a:p>
            <a:pPr>
              <a:lnSpc>
                <a:spcPts val="2100"/>
              </a:lnSpc>
              <a:spcBef>
                <a:spcPts val="1200"/>
              </a:spcBef>
              <a:buFontTx/>
              <a:buNone/>
            </a:pPr>
            <a:r>
              <a:rPr lang="es-ES" sz="1800" u="none" dirty="0">
                <a:solidFill>
                  <a:schemeClr val="bg1"/>
                </a:solidFill>
                <a:latin typeface="HelveticaNeueLT Pro 75 Bd" panose="020B0804020202020204" pitchFamily="34" charset="0"/>
              </a:rPr>
              <a:t>Soluciones para todo tipo de empresas  </a:t>
            </a:r>
          </a:p>
          <a:p>
            <a:pPr>
              <a:lnSpc>
                <a:spcPts val="2300"/>
              </a:lnSpc>
              <a:spcBef>
                <a:spcPts val="600"/>
              </a:spcBef>
              <a:buFontTx/>
              <a:buNone/>
            </a:pPr>
            <a:r>
              <a:rPr lang="es-ES" sz="1600" u="none" dirty="0">
                <a:solidFill>
                  <a:schemeClr val="bg1"/>
                </a:solidFill>
                <a:latin typeface="HelveticaNeueLT Std Lt" panose="020B0403020202020204" pitchFamily="34" charset="0"/>
              </a:rPr>
              <a:t>    </a:t>
            </a:r>
            <a:r>
              <a:rPr lang="es-ES" sz="1600" u="none" dirty="0">
                <a:solidFill>
                  <a:schemeClr val="bg1"/>
                </a:solidFill>
                <a:latin typeface="+mn-lt"/>
              </a:rPr>
              <a:t>Para dar los primeros pasos.</a:t>
            </a:r>
            <a:br>
              <a:rPr lang="es-ES" sz="1600" u="none" dirty="0">
                <a:solidFill>
                  <a:schemeClr val="bg1"/>
                </a:solidFill>
                <a:latin typeface="+mn-lt"/>
              </a:rPr>
            </a:br>
            <a:r>
              <a:rPr lang="es-ES" sz="1600" u="none" dirty="0">
                <a:solidFill>
                  <a:schemeClr val="bg1"/>
                </a:solidFill>
                <a:latin typeface="+mn-lt"/>
              </a:rPr>
              <a:t>    Para consolidar las exportaciones.</a:t>
            </a:r>
            <a:br>
              <a:rPr lang="es-ES" sz="1600" u="none" dirty="0">
                <a:solidFill>
                  <a:schemeClr val="bg1"/>
                </a:solidFill>
                <a:latin typeface="+mn-lt"/>
              </a:rPr>
            </a:br>
            <a:r>
              <a:rPr lang="es-ES" sz="1600" u="none" dirty="0">
                <a:solidFill>
                  <a:schemeClr val="bg1"/>
                </a:solidFill>
                <a:latin typeface="+mn-lt"/>
              </a:rPr>
              <a:t>    Para implantarse o invertir en el exterior.</a:t>
            </a:r>
            <a:br>
              <a:rPr lang="es-ES" sz="1600" u="none" dirty="0">
                <a:solidFill>
                  <a:schemeClr val="bg1"/>
                </a:solidFill>
                <a:latin typeface="+mn-lt"/>
              </a:rPr>
            </a:br>
            <a:r>
              <a:rPr lang="es-ES" sz="1600" u="none" dirty="0">
                <a:solidFill>
                  <a:schemeClr val="bg1"/>
                </a:solidFill>
                <a:latin typeface="+mn-lt"/>
              </a:rPr>
              <a:t>    Para la atracción de inversiones a España.</a:t>
            </a:r>
          </a:p>
          <a:p>
            <a:pPr>
              <a:lnSpc>
                <a:spcPts val="1900"/>
              </a:lnSpc>
              <a:spcBef>
                <a:spcPts val="1200"/>
              </a:spcBef>
              <a:buFontTx/>
              <a:buNone/>
            </a:pPr>
            <a:r>
              <a:rPr lang="es-ES" sz="1700" u="none" dirty="0">
                <a:solidFill>
                  <a:schemeClr val="bg1"/>
                </a:solidFill>
                <a:latin typeface="HelveticaNeueLT Pro 75 Bd" panose="020B0804020202020204" pitchFamily="34" charset="0"/>
              </a:rPr>
              <a:t>Servicios de información, asesoramiento </a:t>
            </a:r>
            <a:br>
              <a:rPr lang="es-ES" sz="1700" u="none" dirty="0">
                <a:solidFill>
                  <a:schemeClr val="bg1"/>
                </a:solidFill>
                <a:latin typeface="HelveticaNeueLT Pro 75 Bd" panose="020B0804020202020204" pitchFamily="34" charset="0"/>
              </a:rPr>
            </a:br>
            <a:r>
              <a:rPr lang="es-ES" sz="1700" u="none" dirty="0">
                <a:solidFill>
                  <a:schemeClr val="bg1"/>
                </a:solidFill>
                <a:latin typeface="HelveticaNeueLT Pro 75 Bd" panose="020B0804020202020204" pitchFamily="34" charset="0"/>
              </a:rPr>
              <a:t>y formación</a:t>
            </a:r>
          </a:p>
          <a:p>
            <a:pPr>
              <a:lnSpc>
                <a:spcPts val="1400"/>
              </a:lnSpc>
              <a:spcBef>
                <a:spcPts val="600"/>
              </a:spcBef>
              <a:buFontTx/>
              <a:buNone/>
            </a:pPr>
            <a:endParaRPr lang="es-ES" sz="1800" u="none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741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C7234CA-B0D5-4BC7-9EE9-CF5121919076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17" name="CuadroTexto 13"/>
          <p:cNvSpPr txBox="1">
            <a:spLocks noChangeArrowheads="1"/>
          </p:cNvSpPr>
          <p:nvPr/>
        </p:nvSpPr>
        <p:spPr bwMode="auto">
          <a:xfrm>
            <a:off x="6373813" y="6316663"/>
            <a:ext cx="2487612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_tradnl" sz="1200" u="none" dirty="0">
                <a:solidFill>
                  <a:schemeClr val="tx2"/>
                </a:solidFill>
                <a:latin typeface="+mn-lt"/>
                <a:cs typeface="Arial" charset="0"/>
              </a:rPr>
              <a:t>Iniciación</a:t>
            </a:r>
            <a:endParaRPr lang="es-ES" sz="1200" u="none" dirty="0">
              <a:solidFill>
                <a:schemeClr val="tx2"/>
              </a:solidFill>
              <a:latin typeface="+mn-lt"/>
              <a:cs typeface="Arial" charset="0"/>
            </a:endParaRPr>
          </a:p>
        </p:txBody>
      </p:sp>
      <p:sp>
        <p:nvSpPr>
          <p:cNvPr id="9" name="1 Rectángulo">
            <a:extLst>
              <a:ext uri="{FF2B5EF4-FFF2-40B4-BE49-F238E27FC236}">
                <a16:creationId xmlns:a16="http://schemas.microsoft.com/office/drawing/2014/main" id="{011953B2-701A-436E-BF10-090F228D579F}"/>
              </a:ext>
            </a:extLst>
          </p:cNvPr>
          <p:cNvSpPr/>
          <p:nvPr/>
        </p:nvSpPr>
        <p:spPr>
          <a:xfrm>
            <a:off x="0" y="9525"/>
            <a:ext cx="9144000" cy="2489200"/>
          </a:xfrm>
          <a:prstGeom prst="rect">
            <a:avLst/>
          </a:prstGeom>
          <a:gradFill flip="none" rotWithShape="1">
            <a:gsLst>
              <a:gs pos="36000">
                <a:srgbClr val="FFFFFF">
                  <a:alpha val="81000"/>
                </a:srgbClr>
              </a:gs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174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50825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3270250" y="809625"/>
            <a:ext cx="5175250" cy="2619375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3629026" y="1165459"/>
            <a:ext cx="468935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800"/>
              </a:lnSpc>
              <a:spcBef>
                <a:spcPct val="0"/>
              </a:spcBef>
              <a:buFontTx/>
              <a:buNone/>
            </a:pPr>
            <a:r>
              <a:rPr lang="es-ES" sz="3400" u="none" dirty="0">
                <a:solidFill>
                  <a:schemeClr val="bg1"/>
                </a:solidFill>
                <a:latin typeface="+mj-lt"/>
              </a:rPr>
              <a:t>¿Cómo empezar </a:t>
            </a:r>
            <a:br>
              <a:rPr lang="es-ES" sz="3400" u="none" dirty="0">
                <a:solidFill>
                  <a:schemeClr val="bg1"/>
                </a:solidFill>
                <a:latin typeface="+mj-lt"/>
              </a:rPr>
            </a:br>
            <a:r>
              <a:rPr lang="es-ES" sz="3400" u="none" dirty="0">
                <a:solidFill>
                  <a:schemeClr val="bg1"/>
                </a:solidFill>
                <a:latin typeface="+mj-lt"/>
              </a:rPr>
              <a:t>a exportar?</a:t>
            </a:r>
          </a:p>
          <a:p>
            <a:pPr>
              <a:lnSpc>
                <a:spcPts val="2100"/>
              </a:lnSpc>
              <a:spcBef>
                <a:spcPts val="1200"/>
              </a:spcBef>
              <a:buFontTx/>
              <a:buNone/>
            </a:pPr>
            <a:r>
              <a:rPr lang="es-ES" sz="1800" u="none" dirty="0">
                <a:solidFill>
                  <a:schemeClr val="bg1"/>
                </a:solidFill>
                <a:latin typeface="+mn-lt"/>
              </a:rPr>
              <a:t>Si aún no ha dado los primeros pasos, </a:t>
            </a:r>
            <a:br>
              <a:rPr lang="es-ES" sz="1800" u="none" dirty="0">
                <a:solidFill>
                  <a:schemeClr val="bg1"/>
                </a:solidFill>
                <a:latin typeface="+mn-lt"/>
              </a:rPr>
            </a:br>
            <a:r>
              <a:rPr lang="es-ES" sz="1800" u="none" dirty="0">
                <a:solidFill>
                  <a:schemeClr val="bg1"/>
                </a:solidFill>
                <a:latin typeface="+mn-lt"/>
              </a:rPr>
              <a:t>ICEX es el punto de partida.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8436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9336B56-CBED-407A-A8E7-CF68AF026F94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341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46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_tradnl" sz="1200" u="none" dirty="0">
                <a:latin typeface="+mn-lt"/>
                <a:cs typeface="Arial" charset="0"/>
              </a:rPr>
              <a:t>Iniciación</a:t>
            </a:r>
            <a:endParaRPr lang="es-ES" sz="1200" u="none" dirty="0">
              <a:latin typeface="+mn-lt"/>
              <a:cs typeface="Arial" charset="0"/>
            </a:endParaRPr>
          </a:p>
        </p:txBody>
      </p:sp>
      <p:pic>
        <p:nvPicPr>
          <p:cNvPr id="18438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17"/>
          <p:cNvSpPr>
            <a:spLocks noChangeArrowheads="1"/>
          </p:cNvSpPr>
          <p:nvPr/>
        </p:nvSpPr>
        <p:spPr bwMode="auto">
          <a:xfrm>
            <a:off x="2603500" y="1304925"/>
            <a:ext cx="58213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ts val="38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latin typeface="HelveticaNeueLT Pro 75 Bd" panose="020B0804020202020204" pitchFamily="34" charset="0"/>
              </a:rPr>
              <a:t>Elabore una estrategia</a:t>
            </a:r>
          </a:p>
        </p:txBody>
      </p:sp>
      <p:sp>
        <p:nvSpPr>
          <p:cNvPr id="20" name="Rectángulo 19"/>
          <p:cNvSpPr>
            <a:spLocks noChangeArrowheads="1"/>
          </p:cNvSpPr>
          <p:nvPr/>
        </p:nvSpPr>
        <p:spPr bwMode="auto">
          <a:xfrm>
            <a:off x="4078288" y="1847850"/>
            <a:ext cx="4346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ts val="1900"/>
              </a:lnSpc>
              <a:spcBef>
                <a:spcPct val="0"/>
              </a:spcBef>
              <a:buFontTx/>
              <a:buNone/>
            </a:pPr>
            <a:r>
              <a:rPr lang="es-ES" sz="18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ICEX </a:t>
            </a:r>
            <a:r>
              <a:rPr lang="es-ES" sz="1800" u="none" dirty="0" err="1">
                <a:solidFill>
                  <a:schemeClr val="tx2"/>
                </a:solidFill>
                <a:latin typeface="HelveticaNeueLT Pro 45 Lt" panose="020B0403020202020204" pitchFamily="34" charset="0"/>
              </a:rPr>
              <a:t>Next</a:t>
            </a:r>
            <a:r>
              <a:rPr lang="es-ES" sz="18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 le ayuda a diseñar </a:t>
            </a:r>
          </a:p>
          <a:p>
            <a:pPr algn="r" eaLnBrk="1" hangingPunct="1">
              <a:lnSpc>
                <a:spcPts val="1900"/>
              </a:lnSpc>
              <a:spcBef>
                <a:spcPct val="0"/>
              </a:spcBef>
              <a:buFontTx/>
              <a:buNone/>
            </a:pPr>
            <a:r>
              <a:rPr lang="es-ES" sz="1800" u="none" dirty="0">
                <a:solidFill>
                  <a:schemeClr val="tx2"/>
                </a:solidFill>
                <a:latin typeface="HelveticaNeueLT Pro 45 Lt" panose="020B0403020202020204" pitchFamily="34" charset="0"/>
              </a:rPr>
              <a:t>una estrategia acertada</a:t>
            </a:r>
          </a:p>
        </p:txBody>
      </p:sp>
      <p:sp>
        <p:nvSpPr>
          <p:cNvPr id="21" name="Rectángulo 20"/>
          <p:cNvSpPr>
            <a:spLocks noChangeArrowheads="1"/>
          </p:cNvSpPr>
          <p:nvPr/>
        </p:nvSpPr>
        <p:spPr bwMode="auto">
          <a:xfrm>
            <a:off x="4167188" y="2674938"/>
            <a:ext cx="4300537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s-ES" sz="1600" u="none" dirty="0">
                <a:latin typeface="HelveticaNeueLT Pro 45 Lt" panose="020B0403020202020204" pitchFamily="34" charset="0"/>
              </a:rPr>
              <a:t>Profesionales especializados le asesorarán </a:t>
            </a:r>
            <a:br>
              <a:rPr lang="es-ES" sz="1600" u="none" dirty="0">
                <a:latin typeface="HelveticaNeueLT Pro 45 Lt" panose="020B0403020202020204" pitchFamily="34" charset="0"/>
              </a:rPr>
            </a:br>
            <a:r>
              <a:rPr lang="es-ES" sz="1600" u="none" dirty="0">
                <a:latin typeface="HelveticaNeueLT Pro 45 Lt" panose="020B0403020202020204" pitchFamily="34" charset="0"/>
              </a:rPr>
              <a:t>en la puesta en marcha de la estrategia </a:t>
            </a:r>
            <a:br>
              <a:rPr lang="es-ES" sz="1600" u="none" dirty="0">
                <a:latin typeface="HelveticaNeueLT Pro 45 Lt" panose="020B0403020202020204" pitchFamily="34" charset="0"/>
              </a:rPr>
            </a:br>
            <a:r>
              <a:rPr lang="es-ES" sz="1600" u="none" dirty="0">
                <a:latin typeface="HelveticaNeueLT Pro 45 Lt" panose="020B0403020202020204" pitchFamily="34" charset="0"/>
              </a:rPr>
              <a:t>de internacionalización y consolidación </a:t>
            </a:r>
            <a:br>
              <a:rPr lang="es-ES" sz="1600" u="none" dirty="0">
                <a:latin typeface="HelveticaNeueLT Pro 45 Lt" panose="020B0403020202020204" pitchFamily="34" charset="0"/>
              </a:rPr>
            </a:br>
            <a:r>
              <a:rPr lang="es-ES" sz="1600" u="none" dirty="0">
                <a:latin typeface="HelveticaNeueLT Pro 45 Lt" panose="020B0403020202020204" pitchFamily="34" charset="0"/>
              </a:rPr>
              <a:t>en el exterior.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1600" b="1" u="none" dirty="0">
                <a:latin typeface="HelveticaNeueLT Pro 45 Lt" panose="020B0403020202020204" pitchFamily="34" charset="0"/>
              </a:rPr>
              <a:t>ICEX</a:t>
            </a:r>
            <a:r>
              <a:rPr lang="es-ES" sz="1600" u="none" dirty="0">
                <a:latin typeface="HelveticaNeueLT Pro 45 Lt" panose="020B0403020202020204" pitchFamily="34" charset="0"/>
              </a:rPr>
              <a:t> cofinancia el 50% de los gastos, </a:t>
            </a:r>
            <a:br>
              <a:rPr lang="es-ES" sz="1600" u="none" dirty="0">
                <a:latin typeface="HelveticaNeueLT Pro 45 Lt" panose="020B0403020202020204" pitchFamily="34" charset="0"/>
              </a:rPr>
            </a:br>
            <a:r>
              <a:rPr lang="es-ES" sz="1600" u="none" dirty="0">
                <a:latin typeface="HelveticaNeueLT Pro 45 Lt" panose="020B0403020202020204" pitchFamily="34" charset="0"/>
              </a:rPr>
              <a:t>hasta un máximo de 15.000 €.</a:t>
            </a:r>
          </a:p>
          <a:p>
            <a:pPr algn="r"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s-ES" sz="1500" u="none" dirty="0">
                <a:solidFill>
                  <a:schemeClr val="bg1">
                    <a:lumMod val="50000"/>
                  </a:schemeClr>
                </a:solidFill>
                <a:latin typeface="HelveticaNeueLT Pro 45 Lt" panose="020B04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www.icex.es/icexnext</a:t>
            </a:r>
            <a:endParaRPr lang="es-ES" sz="1500" u="none" dirty="0">
              <a:solidFill>
                <a:schemeClr val="bg1">
                  <a:lumMod val="50000"/>
                </a:schemeClr>
              </a:solidFill>
              <a:latin typeface="HelveticaNeueLT Pro 45 Lt" panose="020B0403020202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endParaRPr lang="es-ES" sz="1500" u="none" dirty="0">
              <a:solidFill>
                <a:schemeClr val="tx2"/>
              </a:solidFill>
              <a:latin typeface="HelveticaNeueLT Pro 45 Lt" panose="020B0403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20483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/>
          <a:stretch>
            <a:fillRect/>
          </a:stretch>
        </p:blipFill>
        <p:spPr bwMode="auto">
          <a:xfrm rot="-707049">
            <a:off x="-989379" y="-907306"/>
            <a:ext cx="10721976" cy="850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0485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CA60BE4-CA0F-4D67-A0FC-6A7C9FA4603C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391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_tradnl" sz="1200" u="none" dirty="0">
                <a:latin typeface="+mn-lt"/>
                <a:cs typeface="Arial" charset="0"/>
              </a:rPr>
              <a:t>Exportación</a:t>
            </a:r>
            <a:endParaRPr lang="es-ES" sz="1200" u="none" dirty="0">
              <a:latin typeface="+mn-lt"/>
              <a:cs typeface="Arial" charset="0"/>
            </a:endParaRPr>
          </a:p>
        </p:txBody>
      </p:sp>
      <p:pic>
        <p:nvPicPr>
          <p:cNvPr id="20487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3513138" y="2133600"/>
            <a:ext cx="5059362" cy="3352800"/>
          </a:xfrm>
          <a:prstGeom prst="rect">
            <a:avLst/>
          </a:prstGeom>
          <a:solidFill>
            <a:schemeClr val="tx1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3868738" y="2825442"/>
            <a:ext cx="4600559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solidFill>
                  <a:schemeClr val="bg1"/>
                </a:solidFill>
                <a:latin typeface="+mj-lt"/>
              </a:rPr>
              <a:t>Para consolidar </a:t>
            </a:r>
            <a:br>
              <a:rPr lang="es-ES" sz="3500" u="none" dirty="0">
                <a:solidFill>
                  <a:schemeClr val="bg1"/>
                </a:solidFill>
                <a:latin typeface="+mj-lt"/>
              </a:rPr>
            </a:br>
            <a:r>
              <a:rPr lang="es-ES" sz="3500" u="none" dirty="0">
                <a:solidFill>
                  <a:schemeClr val="bg1"/>
                </a:solidFill>
                <a:latin typeface="+mj-lt"/>
              </a:rPr>
              <a:t>las exportaciones</a:t>
            </a:r>
          </a:p>
          <a:p>
            <a:pPr>
              <a:lnSpc>
                <a:spcPts val="2100"/>
              </a:lnSpc>
              <a:spcBef>
                <a:spcPts val="1200"/>
              </a:spcBef>
              <a:buFontTx/>
              <a:buNone/>
            </a:pPr>
            <a:r>
              <a:rPr lang="es-ES" sz="1800" u="none" dirty="0">
                <a:solidFill>
                  <a:schemeClr val="bg1"/>
                </a:solidFill>
                <a:latin typeface="+mn-lt"/>
              </a:rPr>
              <a:t>Si ya exporta y quiere consolidar sus </a:t>
            </a:r>
            <a:br>
              <a:rPr lang="es-ES" sz="1800" u="none" dirty="0">
                <a:solidFill>
                  <a:schemeClr val="bg1"/>
                </a:solidFill>
                <a:latin typeface="+mn-lt"/>
              </a:rPr>
            </a:br>
            <a:r>
              <a:rPr lang="es-ES" sz="1800" u="none" dirty="0">
                <a:solidFill>
                  <a:schemeClr val="bg1"/>
                </a:solidFill>
                <a:latin typeface="+mn-lt"/>
              </a:rPr>
              <a:t>ventas, ICEX actúa de socio colaborador</a:t>
            </a:r>
            <a:br>
              <a:rPr lang="es-ES" sz="1800" u="none" dirty="0">
                <a:solidFill>
                  <a:schemeClr val="bg1"/>
                </a:solidFill>
                <a:latin typeface="+mn-lt"/>
              </a:rPr>
            </a:br>
            <a:r>
              <a:rPr lang="es-ES" sz="1800" u="none" dirty="0">
                <a:solidFill>
                  <a:schemeClr val="bg1"/>
                </a:solidFill>
                <a:latin typeface="+mn-lt"/>
              </a:rPr>
              <a:t>y le ayuda a abrir nuevos mercados.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1507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7B2A8A1-77CF-45BD-80AC-D5AADC22383F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412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_tradnl" sz="1200" u="none">
                <a:latin typeface="+mn-lt"/>
                <a:cs typeface="Arial" charset="0"/>
              </a:rPr>
              <a:t>Exportación</a:t>
            </a:r>
            <a:endParaRPr lang="es-ES" sz="1200" u="none">
              <a:latin typeface="+mn-lt"/>
              <a:cs typeface="Arial" charset="0"/>
            </a:endParaRPr>
          </a:p>
        </p:txBody>
      </p:sp>
      <p:pic>
        <p:nvPicPr>
          <p:cNvPr id="21509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4"/>
          <a:stretch>
            <a:fillRect/>
          </a:stretch>
        </p:blipFill>
        <p:spPr bwMode="auto">
          <a:xfrm>
            <a:off x="0" y="1304925"/>
            <a:ext cx="42291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17"/>
          <p:cNvSpPr>
            <a:spLocks noChangeArrowheads="1"/>
          </p:cNvSpPr>
          <p:nvPr/>
        </p:nvSpPr>
        <p:spPr bwMode="auto">
          <a:xfrm>
            <a:off x="2932113" y="1233488"/>
            <a:ext cx="5608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ts val="34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latin typeface="+mj-lt"/>
              </a:rPr>
              <a:t>Promocione su empresa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3241675" y="1786426"/>
            <a:ext cx="5257800" cy="5746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fontAlgn="auto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u="none" dirty="0">
                <a:solidFill>
                  <a:schemeClr val="tx2"/>
                </a:solidFill>
                <a:latin typeface="+mn-lt"/>
                <a:cs typeface="+mn-cs"/>
              </a:rPr>
              <a:t>Le apoyamos en sus acciones de promoción </a:t>
            </a:r>
          </a:p>
          <a:p>
            <a:pPr algn="r" eaLnBrk="1" fontAlgn="auto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u="none" dirty="0">
                <a:solidFill>
                  <a:schemeClr val="tx2"/>
                </a:solidFill>
                <a:latin typeface="+mn-lt"/>
                <a:cs typeface="+mn-cs"/>
              </a:rPr>
              <a:t>en mercados exteriores:</a:t>
            </a:r>
          </a:p>
        </p:txBody>
      </p:sp>
      <p:sp>
        <p:nvSpPr>
          <p:cNvPr id="21" name="Rectángulo 20"/>
          <p:cNvSpPr>
            <a:spLocks noChangeArrowheads="1"/>
          </p:cNvSpPr>
          <p:nvPr/>
        </p:nvSpPr>
        <p:spPr bwMode="auto">
          <a:xfrm>
            <a:off x="3694722" y="2472226"/>
            <a:ext cx="47212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7338"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ts val="17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s-ES" sz="1600" u="none" dirty="0">
                <a:latin typeface="+mn-lt"/>
              </a:rPr>
              <a:t>Participación en ferias internacionales. </a:t>
            </a:r>
            <a:endParaRPr lang="es-ES" sz="1600" b="1" u="none" dirty="0">
              <a:latin typeface="+mn-lt"/>
            </a:endParaRPr>
          </a:p>
          <a:p>
            <a:pPr algn="r" eaLnBrk="1" hangingPunct="1">
              <a:lnSpc>
                <a:spcPts val="17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s-ES" sz="1600" u="none" dirty="0">
                <a:latin typeface="+mn-lt"/>
              </a:rPr>
              <a:t>Misiones comerciales y de estudio.</a:t>
            </a:r>
          </a:p>
          <a:p>
            <a:pPr algn="r" eaLnBrk="1" hangingPunct="1">
              <a:lnSpc>
                <a:spcPts val="17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s-ES" sz="1600" u="none" dirty="0">
                <a:latin typeface="+mn-lt"/>
              </a:rPr>
              <a:t>Traemos compradores y prescriptores de </a:t>
            </a:r>
            <a:br>
              <a:rPr lang="es-ES" sz="1600" u="none" dirty="0">
                <a:latin typeface="+mn-lt"/>
              </a:rPr>
            </a:br>
            <a:r>
              <a:rPr lang="es-ES" sz="1600" u="none" dirty="0">
                <a:latin typeface="+mn-lt"/>
              </a:rPr>
              <a:t>opinión para que conozcan su producto. </a:t>
            </a:r>
          </a:p>
          <a:p>
            <a:pPr algn="r" eaLnBrk="1" hangingPunct="1">
              <a:lnSpc>
                <a:spcPts val="17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s-ES" sz="1600" u="none" dirty="0">
                <a:latin typeface="+mn-lt"/>
              </a:rPr>
              <a:t>Jornadas técnicas y comerciales.</a:t>
            </a:r>
          </a:p>
          <a:p>
            <a:pPr algn="r"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latin typeface="+mn-lt"/>
              </a:rPr>
              <a:t>Campañas de promoción, relaciones </a:t>
            </a:r>
            <a:br>
              <a:rPr lang="es-ES" sz="1600" u="none" dirty="0">
                <a:latin typeface="+mn-lt"/>
              </a:rPr>
            </a:br>
            <a:r>
              <a:rPr lang="es-ES" sz="1600" u="none" dirty="0">
                <a:latin typeface="+mn-lt"/>
              </a:rPr>
              <a:t>públicas y material promocional.</a:t>
            </a:r>
            <a:endParaRPr lang="es-ES" sz="1500" u="none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Rectángulo 9"/>
          <p:cNvSpPr>
            <a:spLocks noChangeArrowheads="1"/>
          </p:cNvSpPr>
          <p:nvPr/>
        </p:nvSpPr>
        <p:spPr bwMode="auto">
          <a:xfrm>
            <a:off x="4310063" y="4970463"/>
            <a:ext cx="4230687" cy="68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ts val="1700"/>
              </a:lnSpc>
              <a:spcBef>
                <a:spcPts val="1200"/>
              </a:spcBef>
              <a:buFontTx/>
              <a:buNone/>
            </a:pPr>
            <a:r>
              <a:rPr lang="es-ES" sz="1500" u="none" dirty="0">
                <a:solidFill>
                  <a:schemeClr val="bg1">
                    <a:lumMod val="50000"/>
                  </a:schemeClr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www.icex.es/actividades</a:t>
            </a:r>
            <a:endParaRPr lang="es-ES" sz="1500" u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r" eaLnBrk="1" hangingPunct="1">
              <a:lnSpc>
                <a:spcPts val="1700"/>
              </a:lnSpc>
              <a:spcBef>
                <a:spcPts val="1200"/>
              </a:spcBef>
              <a:buFontTx/>
              <a:buNone/>
            </a:pPr>
            <a:endParaRPr lang="es-ES" sz="1500" u="none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1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r="14313" b="8276"/>
          <a:stretch>
            <a:fillRect/>
          </a:stretch>
        </p:blipFill>
        <p:spPr bwMode="auto">
          <a:xfrm>
            <a:off x="-445657" y="0"/>
            <a:ext cx="9589658" cy="711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0" y="0"/>
            <a:ext cx="9143428" cy="6858000"/>
          </a:xfrm>
          <a:prstGeom prst="rect">
            <a:avLst/>
          </a:prstGeom>
          <a:gradFill flip="none" rotWithShape="1">
            <a:gsLst>
              <a:gs pos="0">
                <a:srgbClr val="F7F7F7"/>
              </a:gs>
              <a:gs pos="41000">
                <a:srgbClr val="FFFDF8"/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2535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04BA9B5-4289-4A02-8EC8-552CBF03574C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440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_tradnl" sz="1200" u="none" dirty="0">
                <a:solidFill>
                  <a:schemeClr val="bg1"/>
                </a:solidFill>
                <a:latin typeface="+mn-lt"/>
                <a:cs typeface="Arial" charset="0"/>
              </a:rPr>
              <a:t>Exportación</a:t>
            </a:r>
            <a:endParaRPr lang="es-ES" sz="1200" u="none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pic>
        <p:nvPicPr>
          <p:cNvPr id="22537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17"/>
          <p:cNvSpPr>
            <a:spLocks noChangeArrowheads="1"/>
          </p:cNvSpPr>
          <p:nvPr/>
        </p:nvSpPr>
        <p:spPr bwMode="auto">
          <a:xfrm>
            <a:off x="585788" y="1371660"/>
            <a:ext cx="5448300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4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latin typeface="+mj-lt"/>
              </a:rPr>
              <a:t>Participe </a:t>
            </a:r>
            <a:br>
              <a:rPr lang="es-ES" sz="3500" u="none" dirty="0">
                <a:latin typeface="+mj-lt"/>
              </a:rPr>
            </a:br>
            <a:r>
              <a:rPr lang="es-ES" sz="3500" u="none" dirty="0">
                <a:latin typeface="+mj-lt"/>
              </a:rPr>
              <a:t>en licitaciones y proyectos multilaterales</a:t>
            </a:r>
          </a:p>
        </p:txBody>
      </p:sp>
      <p:sp>
        <p:nvSpPr>
          <p:cNvPr id="20" name="Rectángulo 19"/>
          <p:cNvSpPr>
            <a:spLocks noChangeArrowheads="1"/>
          </p:cNvSpPr>
          <p:nvPr/>
        </p:nvSpPr>
        <p:spPr bwMode="auto">
          <a:xfrm>
            <a:off x="596899" y="2879114"/>
            <a:ext cx="5674947" cy="5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900"/>
              </a:lnSpc>
              <a:spcBef>
                <a:spcPct val="0"/>
              </a:spcBef>
              <a:buFontTx/>
              <a:buNone/>
            </a:pPr>
            <a:r>
              <a:rPr lang="es-ES" sz="1800" u="none" dirty="0">
                <a:solidFill>
                  <a:schemeClr val="tx2"/>
                </a:solidFill>
                <a:latin typeface="+mn-lt"/>
              </a:rPr>
              <a:t>Fomentamos la participación de empresas españolas en licitaciones de organismos multilaterales</a:t>
            </a:r>
          </a:p>
        </p:txBody>
      </p:sp>
      <p:sp>
        <p:nvSpPr>
          <p:cNvPr id="21" name="Rectángulo 20"/>
          <p:cNvSpPr>
            <a:spLocks noChangeArrowheads="1"/>
          </p:cNvSpPr>
          <p:nvPr/>
        </p:nvSpPr>
        <p:spPr bwMode="auto">
          <a:xfrm>
            <a:off x="706624" y="3647737"/>
            <a:ext cx="5565222" cy="323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ts val="14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s-ES" sz="1600" u="none" dirty="0">
                <a:latin typeface="+mn-lt"/>
              </a:rPr>
              <a:t>Información actualizada sobre organismos, guías y estudios de mercado.</a:t>
            </a:r>
          </a:p>
          <a:p>
            <a:pPr marL="0" lvl="1" eaLnBrk="1" hangingPunct="1">
              <a:lnSpc>
                <a:spcPts val="14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s-ES" sz="1600" u="none" dirty="0">
                <a:latin typeface="+mn-lt"/>
              </a:rPr>
              <a:t>Servicio ICEX ON de información sobre oportunidades de negocio.</a:t>
            </a:r>
          </a:p>
          <a:p>
            <a:pPr marL="0" lvl="1" eaLnBrk="1" hangingPunct="1">
              <a:lnSpc>
                <a:spcPts val="14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s-ES" sz="1600" u="none" dirty="0">
                <a:latin typeface="+mn-lt"/>
              </a:rPr>
              <a:t>Formación (másteres, cursos avanzados y </a:t>
            </a:r>
            <a:r>
              <a:rPr lang="es-ES" sz="1600" u="none" dirty="0" err="1">
                <a:latin typeface="+mn-lt"/>
              </a:rPr>
              <a:t>NOOCs</a:t>
            </a:r>
            <a:r>
              <a:rPr lang="es-ES" sz="1600" u="none" dirty="0">
                <a:latin typeface="+mn-lt"/>
              </a:rPr>
              <a:t>).</a:t>
            </a:r>
          </a:p>
          <a:p>
            <a:pPr marL="0" lvl="1" eaLnBrk="1" hangingPunct="1">
              <a:lnSpc>
                <a:spcPts val="14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s-ES" sz="1600" u="none" dirty="0">
                <a:latin typeface="+mn-lt"/>
              </a:rPr>
              <a:t>Promoción (partenariados, seminarios y jornadas).</a:t>
            </a:r>
          </a:p>
          <a:p>
            <a:pPr marL="0" lvl="1" eaLnBrk="1" hangingPunct="1">
              <a:lnSpc>
                <a:spcPts val="14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s-ES" sz="1600" u="none" dirty="0">
                <a:latin typeface="+mn-lt"/>
              </a:rPr>
              <a:t>Servicios de apoyo personalizado, incluyendo asesoramiento.</a:t>
            </a:r>
          </a:p>
          <a:p>
            <a:pPr marL="0" lvl="1" eaLnBrk="1" hangingPunct="1">
              <a:lnSpc>
                <a:spcPts val="14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s-ES" sz="1500" u="none" dirty="0">
                <a:solidFill>
                  <a:schemeClr val="bg1">
                    <a:lumMod val="50000"/>
                  </a:schemeClr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www.icex.es/organismos multilaterales</a:t>
            </a:r>
            <a:endParaRPr lang="es-ES" sz="1500" u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lvl="1" eaLnBrk="1" hangingPunct="1">
              <a:lnSpc>
                <a:spcPts val="14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endParaRPr lang="es-ES" sz="1600" u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lvl="1" eaLnBrk="1" hangingPunct="1">
              <a:lnSpc>
                <a:spcPts val="14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endParaRPr lang="es-ES" sz="1600" u="none" dirty="0"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n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4583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CA8B580-6443-4177-8D2B-EE108D7F557D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464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_tradnl" sz="1200" u="none" dirty="0">
                <a:solidFill>
                  <a:schemeClr val="bg1"/>
                </a:solidFill>
                <a:latin typeface="+mn-lt"/>
                <a:cs typeface="Arial" charset="0"/>
              </a:rPr>
              <a:t>Implantación</a:t>
            </a:r>
            <a:endParaRPr lang="es-ES" sz="1200" u="none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10" name="1 Rectángulo">
            <a:extLst>
              <a:ext uri="{FF2B5EF4-FFF2-40B4-BE49-F238E27FC236}">
                <a16:creationId xmlns:a16="http://schemas.microsoft.com/office/drawing/2014/main" id="{8201660E-1814-4E56-9F0C-2A65B1F94E60}"/>
              </a:ext>
            </a:extLst>
          </p:cNvPr>
          <p:cNvSpPr/>
          <p:nvPr/>
        </p:nvSpPr>
        <p:spPr>
          <a:xfrm>
            <a:off x="0" y="0"/>
            <a:ext cx="9144000" cy="1762126"/>
          </a:xfrm>
          <a:prstGeom prst="rect">
            <a:avLst/>
          </a:prstGeom>
          <a:gradFill flip="none" rotWithShape="1">
            <a:gsLst>
              <a:gs pos="36000">
                <a:srgbClr val="FFFFFF">
                  <a:alpha val="70000"/>
                </a:srgbClr>
              </a:gs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FA13BD-85C2-4A2A-9222-A93BD55E1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5772" y="-2669170"/>
            <a:ext cx="9447371" cy="4483683"/>
          </a:xfrm>
          <a:prstGeom prst="rect">
            <a:avLst/>
          </a:prstGeom>
        </p:spPr>
      </p:pic>
      <p:pic>
        <p:nvPicPr>
          <p:cNvPr id="24587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3856038" y="1814513"/>
            <a:ext cx="4500562" cy="3214687"/>
          </a:xfrm>
          <a:prstGeom prst="rect">
            <a:avLst/>
          </a:prstGeom>
          <a:solidFill>
            <a:schemeClr val="tx1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268788" y="2330450"/>
            <a:ext cx="4875212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es-ES" sz="3400" u="none" dirty="0">
                <a:solidFill>
                  <a:schemeClr val="bg1"/>
                </a:solidFill>
                <a:latin typeface="+mj-lt"/>
              </a:rPr>
              <a:t>Para implantarse </a:t>
            </a:r>
            <a:br>
              <a:rPr lang="es-ES" sz="3400" u="none" dirty="0">
                <a:solidFill>
                  <a:schemeClr val="bg1"/>
                </a:solidFill>
                <a:latin typeface="+mj-lt"/>
              </a:rPr>
            </a:br>
            <a:r>
              <a:rPr lang="es-ES" sz="3400" u="none" dirty="0">
                <a:solidFill>
                  <a:schemeClr val="bg1"/>
                </a:solidFill>
                <a:latin typeface="+mj-lt"/>
              </a:rPr>
              <a:t>en el exterior</a:t>
            </a:r>
          </a:p>
          <a:p>
            <a:pPr>
              <a:lnSpc>
                <a:spcPts val="2100"/>
              </a:lnSpc>
              <a:spcBef>
                <a:spcPts val="1200"/>
              </a:spcBef>
              <a:buFontTx/>
              <a:buNone/>
            </a:pPr>
            <a:r>
              <a:rPr lang="es-ES" sz="1800" u="none" dirty="0">
                <a:solidFill>
                  <a:schemeClr val="bg1"/>
                </a:solidFill>
                <a:latin typeface="+mn-lt"/>
              </a:rPr>
              <a:t>Si busca instalarse en el exterior, </a:t>
            </a:r>
            <a:br>
              <a:rPr lang="es-ES" sz="1800" u="none" dirty="0">
                <a:solidFill>
                  <a:schemeClr val="bg1"/>
                </a:solidFill>
                <a:latin typeface="+mn-lt"/>
              </a:rPr>
            </a:br>
            <a:r>
              <a:rPr lang="es-ES" sz="1800" u="none" dirty="0">
                <a:solidFill>
                  <a:schemeClr val="bg1"/>
                </a:solidFill>
                <a:latin typeface="+mn-lt"/>
              </a:rPr>
              <a:t>ICEX promueve y fomenta la puesta </a:t>
            </a:r>
            <a:br>
              <a:rPr lang="es-ES" sz="1800" u="none" dirty="0">
                <a:solidFill>
                  <a:schemeClr val="bg1"/>
                </a:solidFill>
                <a:latin typeface="+mn-lt"/>
              </a:rPr>
            </a:br>
            <a:r>
              <a:rPr lang="es-ES" sz="1800" u="none" dirty="0">
                <a:solidFill>
                  <a:schemeClr val="bg1"/>
                </a:solidFill>
                <a:latin typeface="+mn-lt"/>
              </a:rPr>
              <a:t>en marcha de su proyecto.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n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5604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AC740D9-CC3E-441C-B791-923303D6C009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485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_tradnl" sz="1200" u="none" dirty="0">
                <a:solidFill>
                  <a:srgbClr val="D52B1E"/>
                </a:solidFill>
                <a:latin typeface="+mn-lt"/>
                <a:cs typeface="Arial" charset="0"/>
              </a:rPr>
              <a:t>Implantación</a:t>
            </a:r>
            <a:endParaRPr lang="es-ES" sz="1200" u="none" dirty="0">
              <a:solidFill>
                <a:srgbClr val="D52B1E"/>
              </a:solidFill>
              <a:latin typeface="+mn-lt"/>
              <a:cs typeface="Arial" charset="0"/>
            </a:endParaRPr>
          </a:p>
        </p:txBody>
      </p:sp>
      <p:sp>
        <p:nvSpPr>
          <p:cNvPr id="24" name="2 Marcador de contenido"/>
          <p:cNvSpPr txBox="1">
            <a:spLocks/>
          </p:cNvSpPr>
          <p:nvPr/>
        </p:nvSpPr>
        <p:spPr bwMode="auto">
          <a:xfrm>
            <a:off x="496888" y="2969266"/>
            <a:ext cx="5084762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ts val="1700"/>
              </a:lnSpc>
              <a:spcBef>
                <a:spcPct val="0"/>
              </a:spcBef>
              <a:spcAft>
                <a:spcPts val="1500"/>
              </a:spcAft>
              <a:buFont typeface="Arial" panose="020B0604020202020204" pitchFamily="34" charset="0"/>
              <a:buNone/>
            </a:pPr>
            <a:r>
              <a:rPr lang="es-ES" sz="1600" u="none" dirty="0">
                <a:latin typeface="+mn-lt"/>
              </a:rPr>
              <a:t>     Identificación de oportunidades </a:t>
            </a:r>
            <a:br>
              <a:rPr lang="es-ES" sz="1600" u="none" dirty="0">
                <a:latin typeface="+mn-lt"/>
              </a:rPr>
            </a:br>
            <a:r>
              <a:rPr lang="es-ES" sz="1600" u="none" dirty="0">
                <a:latin typeface="+mn-lt"/>
              </a:rPr>
              <a:t>     de inversión y cooperación. </a:t>
            </a:r>
          </a:p>
          <a:p>
            <a:pPr marL="0" lvl="1" eaLnBrk="1" hangingPunct="1">
              <a:lnSpc>
                <a:spcPts val="1700"/>
              </a:lnSpc>
              <a:spcBef>
                <a:spcPct val="0"/>
              </a:spcBef>
              <a:spcAft>
                <a:spcPts val="1500"/>
              </a:spcAft>
              <a:buFont typeface="Arial" panose="020B0604020202020204" pitchFamily="34" charset="0"/>
              <a:buNone/>
            </a:pPr>
            <a:r>
              <a:rPr lang="es-ES" sz="1600" u="none" dirty="0">
                <a:latin typeface="+mn-lt"/>
              </a:rPr>
              <a:t>     Agendas de entrevistas con potenciales socios.</a:t>
            </a:r>
          </a:p>
          <a:p>
            <a:pPr marL="0" lvl="1" eaLnBrk="1" hangingPunct="1">
              <a:lnSpc>
                <a:spcPts val="1700"/>
              </a:lnSpc>
              <a:spcBef>
                <a:spcPct val="0"/>
              </a:spcBef>
              <a:spcAft>
                <a:spcPts val="1500"/>
              </a:spcAft>
              <a:buFont typeface="Arial" panose="020B0604020202020204" pitchFamily="34" charset="0"/>
              <a:buNone/>
            </a:pPr>
            <a:r>
              <a:rPr lang="es-ES" sz="1600" u="none" dirty="0">
                <a:latin typeface="+mn-lt"/>
              </a:rPr>
              <a:t>     Apoyo institucional al más alto nivel.</a:t>
            </a:r>
            <a:r>
              <a:rPr lang="es-ES" sz="1400" u="none" dirty="0">
                <a:latin typeface="+mn-lt"/>
              </a:rPr>
              <a:t> </a:t>
            </a:r>
          </a:p>
          <a:p>
            <a:pPr eaLnBrk="1" hangingPunct="1">
              <a:lnSpc>
                <a:spcPts val="17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sz="1500" u="none" dirty="0">
                <a:solidFill>
                  <a:schemeClr val="bg1">
                    <a:lumMod val="50000"/>
                  </a:schemeClr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www.icex.es/actividades</a:t>
            </a:r>
            <a:endParaRPr lang="es-ES" sz="1500" u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hangingPunct="1">
              <a:lnSpc>
                <a:spcPts val="17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s-ES" sz="1500" u="none" dirty="0">
              <a:latin typeface="+mn-lt"/>
            </a:endParaRPr>
          </a:p>
        </p:txBody>
      </p:sp>
      <p:pic>
        <p:nvPicPr>
          <p:cNvPr id="25607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58931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447674" y="1169988"/>
            <a:ext cx="513806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latin typeface="+mj-lt"/>
              </a:rPr>
              <a:t>Seleccione potenciales socios</a:t>
            </a:r>
          </a:p>
        </p:txBody>
      </p:sp>
      <p:sp>
        <p:nvSpPr>
          <p:cNvPr id="27" name="Rectángulo 26"/>
          <p:cNvSpPr>
            <a:spLocks noChangeArrowheads="1"/>
          </p:cNvSpPr>
          <p:nvPr/>
        </p:nvSpPr>
        <p:spPr bwMode="auto">
          <a:xfrm>
            <a:off x="496888" y="2066925"/>
            <a:ext cx="4625487" cy="82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900"/>
              </a:lnSpc>
              <a:spcBef>
                <a:spcPct val="0"/>
              </a:spcBef>
              <a:buFontTx/>
              <a:buNone/>
            </a:pPr>
            <a:r>
              <a:rPr lang="es-ES" sz="1800" u="none" dirty="0">
                <a:solidFill>
                  <a:schemeClr val="tx2"/>
                </a:solidFill>
                <a:latin typeface="+mn-lt"/>
              </a:rPr>
              <a:t>Organizamos Foros de Inversión y Cooperación Empresarial, Encuentros Empresariales y Misiones de Inversores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contenido"/>
          <p:cNvSpPr txBox="1">
            <a:spLocks/>
          </p:cNvSpPr>
          <p:nvPr/>
        </p:nvSpPr>
        <p:spPr bwMode="auto">
          <a:xfrm>
            <a:off x="4451350" y="4833998"/>
            <a:ext cx="4144963" cy="160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600" b="1" u="none" dirty="0">
                <a:solidFill>
                  <a:schemeClr val="tx2"/>
                </a:solidFill>
                <a:latin typeface="+mj-lt"/>
              </a:rPr>
              <a:t>Programa Desafía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600" u="none" dirty="0">
                <a:latin typeface="+mn-lt"/>
              </a:rPr>
              <a:t>Facilita a pymes españolas su entrada en los ecosistemas tecnológicos más innovadores del mundo para crecer como emprendedor.</a:t>
            </a:r>
          </a:p>
          <a:p>
            <a:pPr eaLnBrk="1" hangingPunct="1">
              <a:lnSpc>
                <a:spcPct val="100000"/>
              </a:lnSpc>
              <a:buNone/>
            </a:pPr>
            <a:r>
              <a:rPr lang="es-ES" sz="1500" u="none" dirty="0">
                <a:solidFill>
                  <a:schemeClr val="bg1">
                    <a:lumMod val="50000"/>
                  </a:schemeClr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https://www.desafia.gob.es/</a:t>
            </a:r>
            <a:endParaRPr lang="es-ES" sz="1500" u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endParaRPr lang="es-ES" sz="1500" u="none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s-ES" sz="1600" u="none" dirty="0">
              <a:latin typeface="+mn-lt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400550" y="852488"/>
            <a:ext cx="50720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latin typeface="+mj-lt"/>
              </a:rPr>
              <a:t>Le ayudamos</a:t>
            </a:r>
            <a:br>
              <a:rPr lang="es-ES" sz="3500" u="none" dirty="0">
                <a:latin typeface="+mj-lt"/>
              </a:rPr>
            </a:br>
            <a:r>
              <a:rPr lang="es-ES" sz="3500" u="none" dirty="0">
                <a:latin typeface="+mj-lt"/>
              </a:rPr>
              <a:t>a instalarse</a:t>
            </a:r>
          </a:p>
        </p:txBody>
      </p:sp>
      <p:sp>
        <p:nvSpPr>
          <p:cNvPr id="16" name="Rectángulo 15"/>
          <p:cNvSpPr>
            <a:spLocks noChangeArrowheads="1"/>
          </p:cNvSpPr>
          <p:nvPr/>
        </p:nvSpPr>
        <p:spPr bwMode="auto">
          <a:xfrm>
            <a:off x="4449763" y="1758950"/>
            <a:ext cx="32432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900"/>
              </a:lnSpc>
              <a:spcBef>
                <a:spcPct val="0"/>
              </a:spcBef>
              <a:buFontTx/>
              <a:buNone/>
            </a:pPr>
            <a:r>
              <a:rPr lang="es-ES" sz="1800" u="none" dirty="0">
                <a:solidFill>
                  <a:schemeClr val="tx2"/>
                </a:solidFill>
                <a:latin typeface="HelveticaNeueLT Std Lt" panose="020B0403020202020204" pitchFamily="34" charset="0"/>
              </a:rPr>
              <a:t>Si precisa de infraestructura </a:t>
            </a:r>
            <a:br>
              <a:rPr lang="es-ES" sz="1800" u="none" dirty="0">
                <a:solidFill>
                  <a:schemeClr val="tx2"/>
                </a:solidFill>
                <a:latin typeface="HelveticaNeueLT Std Lt" panose="020B0403020202020204" pitchFamily="34" charset="0"/>
              </a:rPr>
            </a:br>
            <a:r>
              <a:rPr lang="es-ES" sz="1800" u="none" dirty="0">
                <a:solidFill>
                  <a:schemeClr val="tx2"/>
                </a:solidFill>
                <a:latin typeface="HelveticaNeueLT Std Lt" panose="020B0403020202020204" pitchFamily="34" charset="0"/>
              </a:rPr>
              <a:t>temporal en el país de destino</a:t>
            </a:r>
          </a:p>
        </p:txBody>
      </p:sp>
      <p:pic>
        <p:nvPicPr>
          <p:cNvPr id="26629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Marcador de contenido"/>
          <p:cNvSpPr txBox="1">
            <a:spLocks/>
          </p:cNvSpPr>
          <p:nvPr/>
        </p:nvSpPr>
        <p:spPr bwMode="auto">
          <a:xfrm>
            <a:off x="4449763" y="2425700"/>
            <a:ext cx="4776787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s-ES" sz="1600" b="1" u="none" dirty="0">
                <a:solidFill>
                  <a:schemeClr val="tx2"/>
                </a:solidFill>
                <a:latin typeface="+mj-lt"/>
              </a:rPr>
              <a:t>Centros de Negocio</a:t>
            </a:r>
          </a:p>
          <a:p>
            <a:pPr marL="0" lvl="1" eaLnBrk="1" hangingPunct="1">
              <a:lnSpc>
                <a:spcPts val="1925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177800" algn="l"/>
              </a:tabLst>
            </a:pPr>
            <a:r>
              <a:rPr lang="es-ES" sz="1600" u="none" dirty="0">
                <a:latin typeface="+mn-lt"/>
              </a:rPr>
              <a:t>Situados en la red de Oficinas Económicas y Comerciales de España en el exterior.</a:t>
            </a:r>
          </a:p>
          <a:p>
            <a:pPr marL="0" lvl="1" eaLnBrk="1" hangingPunct="1">
              <a:lnSpc>
                <a:spcPts val="1925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177800" algn="l"/>
              </a:tabLst>
            </a:pPr>
            <a:r>
              <a:rPr lang="es-ES" sz="1600" u="none" dirty="0">
                <a:latin typeface="+mn-lt"/>
              </a:rPr>
              <a:t> Alquiler de despachos y salas de reuniones.</a:t>
            </a:r>
          </a:p>
          <a:p>
            <a:pPr marL="0" lvl="1" eaLnBrk="1" hangingPunct="1">
              <a:lnSpc>
                <a:spcPts val="1925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177800" algn="l"/>
              </a:tabLst>
            </a:pPr>
            <a:r>
              <a:rPr lang="es-ES" sz="1600" u="none" dirty="0">
                <a:latin typeface="+mn-lt"/>
              </a:rPr>
              <a:t> Asesoramiento individualizado.</a:t>
            </a:r>
          </a:p>
          <a:p>
            <a:pPr marL="0" lvl="1" eaLnBrk="1" hangingPunct="1">
              <a:lnSpc>
                <a:spcPts val="1925"/>
              </a:lnSpc>
              <a:spcBef>
                <a:spcPct val="0"/>
              </a:spcBef>
              <a:buFont typeface="Arial" panose="020B0604020202020204" pitchFamily="34" charset="0"/>
              <a:buNone/>
              <a:tabLst>
                <a:tab pos="177800" algn="l"/>
              </a:tabLst>
            </a:pPr>
            <a:r>
              <a:rPr lang="es-ES" sz="1600" u="none" dirty="0">
                <a:latin typeface="+mn-lt"/>
              </a:rPr>
              <a:t> Apoyo administrativo y logístico.</a:t>
            </a:r>
          </a:p>
          <a:p>
            <a:pPr marL="0" lvl="1" eaLnBrk="1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sz="1500" u="none" dirty="0">
                <a:solidFill>
                  <a:schemeClr val="bg1">
                    <a:lumMod val="50000"/>
                  </a:schemeClr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www.icex.es/suoficinaenelexterior</a:t>
            </a:r>
            <a:endParaRPr lang="es-ES" sz="1500" u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lvl="1" eaLnBrk="1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s-ES" sz="1500" u="none" dirty="0">
              <a:solidFill>
                <a:schemeClr val="tx2"/>
              </a:solidFill>
              <a:latin typeface="+mn-lt"/>
            </a:endParaRPr>
          </a:p>
          <a:p>
            <a:pPr eaLnBrk="1" hangingPunct="1">
              <a:lnSpc>
                <a:spcPts val="14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s-ES" sz="1400" u="none" dirty="0">
              <a:solidFill>
                <a:schemeClr val="tx2"/>
              </a:solidFill>
            </a:endParaRPr>
          </a:p>
        </p:txBody>
      </p:sp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6632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C35F9C8-4B8E-47B4-8809-E50AB069D226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514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_tradnl" sz="1200" u="none" dirty="0">
                <a:solidFill>
                  <a:srgbClr val="D52B1E"/>
                </a:solidFill>
                <a:latin typeface="+mn-lt"/>
                <a:cs typeface="Arial" charset="0"/>
              </a:rPr>
              <a:t>Implantación</a:t>
            </a:r>
            <a:endParaRPr lang="es-ES" sz="1200" u="none" dirty="0">
              <a:solidFill>
                <a:srgbClr val="D52B1E"/>
              </a:solidFill>
              <a:latin typeface="+mn-lt"/>
              <a:cs typeface="Arial" charset="0"/>
            </a:endParaRPr>
          </a:p>
        </p:txBody>
      </p:sp>
      <p:grpSp>
        <p:nvGrpSpPr>
          <p:cNvPr id="2" name="Grupo 3"/>
          <p:cNvGrpSpPr>
            <a:grpSpLocks/>
          </p:cNvGrpSpPr>
          <p:nvPr/>
        </p:nvGrpSpPr>
        <p:grpSpPr bwMode="auto">
          <a:xfrm>
            <a:off x="-1047565" y="673100"/>
            <a:ext cx="6164077" cy="6184900"/>
            <a:chOff x="-786045" y="673210"/>
            <a:chExt cx="5572445" cy="6508640"/>
          </a:xfrm>
        </p:grpSpPr>
        <p:sp>
          <p:nvSpPr>
            <p:cNvPr id="3" name="Forma libre 2"/>
            <p:cNvSpPr/>
            <p:nvPr/>
          </p:nvSpPr>
          <p:spPr>
            <a:xfrm>
              <a:off x="-786045" y="4838700"/>
              <a:ext cx="4972050" cy="2343150"/>
            </a:xfrm>
            <a:custGeom>
              <a:avLst/>
              <a:gdLst>
                <a:gd name="connsiteX0" fmla="*/ 0 w 4914900"/>
                <a:gd name="connsiteY0" fmla="*/ 1238250 h 1943100"/>
                <a:gd name="connsiteX1" fmla="*/ 2924175 w 4914900"/>
                <a:gd name="connsiteY1" fmla="*/ 0 h 1943100"/>
                <a:gd name="connsiteX2" fmla="*/ 4914900 w 4914900"/>
                <a:gd name="connsiteY2" fmla="*/ 28575 h 1943100"/>
                <a:gd name="connsiteX3" fmla="*/ 3790950 w 4914900"/>
                <a:gd name="connsiteY3" fmla="*/ 1828800 h 1943100"/>
                <a:gd name="connsiteX4" fmla="*/ 209550 w 4914900"/>
                <a:gd name="connsiteY4" fmla="*/ 1943100 h 1943100"/>
                <a:gd name="connsiteX5" fmla="*/ 0 w 4914900"/>
                <a:gd name="connsiteY5" fmla="*/ 1238250 h 1943100"/>
                <a:gd name="connsiteX0" fmla="*/ 0 w 4768732"/>
                <a:gd name="connsiteY0" fmla="*/ 1238250 h 1943100"/>
                <a:gd name="connsiteX1" fmla="*/ 2924175 w 4768732"/>
                <a:gd name="connsiteY1" fmla="*/ 0 h 1943100"/>
                <a:gd name="connsiteX2" fmla="*/ 4768732 w 4768732"/>
                <a:gd name="connsiteY2" fmla="*/ 52271 h 1943100"/>
                <a:gd name="connsiteX3" fmla="*/ 3790950 w 4768732"/>
                <a:gd name="connsiteY3" fmla="*/ 1828800 h 1943100"/>
                <a:gd name="connsiteX4" fmla="*/ 209550 w 4768732"/>
                <a:gd name="connsiteY4" fmla="*/ 1943100 h 1943100"/>
                <a:gd name="connsiteX5" fmla="*/ 0 w 4768732"/>
                <a:gd name="connsiteY5" fmla="*/ 123825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8732" h="1943100">
                  <a:moveTo>
                    <a:pt x="0" y="1238250"/>
                  </a:moveTo>
                  <a:lnTo>
                    <a:pt x="2924175" y="0"/>
                  </a:lnTo>
                  <a:lnTo>
                    <a:pt x="4768732" y="52271"/>
                  </a:lnTo>
                  <a:lnTo>
                    <a:pt x="3790950" y="1828800"/>
                  </a:lnTo>
                  <a:lnTo>
                    <a:pt x="209550" y="1943100"/>
                  </a:lnTo>
                  <a:lnTo>
                    <a:pt x="0" y="1238250"/>
                  </a:lnTo>
                  <a:close/>
                </a:path>
              </a:pathLst>
            </a:custGeom>
            <a:gradFill>
              <a:gsLst>
                <a:gs pos="43000">
                  <a:schemeClr val="bg1">
                    <a:lumMod val="6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9000000" scaled="0"/>
            </a:gra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u="none"/>
            </a:p>
          </p:txBody>
        </p:sp>
        <p:pic>
          <p:nvPicPr>
            <p:cNvPr id="26638" name="Imagen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3927" y="673210"/>
              <a:ext cx="5020327" cy="6273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7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1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AEAEA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571" y="0"/>
            <a:ext cx="9143429" cy="6858000"/>
          </a:xfrm>
          <a:prstGeom prst="rect">
            <a:avLst/>
          </a:prstGeom>
          <a:gradFill flip="none" rotWithShape="1">
            <a:gsLst>
              <a:gs pos="7000">
                <a:schemeClr val="bg1"/>
              </a:gs>
              <a:gs pos="31000">
                <a:schemeClr val="bg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" name="1 Rectángulo"/>
          <p:cNvSpPr/>
          <p:nvPr/>
        </p:nvSpPr>
        <p:spPr>
          <a:xfrm>
            <a:off x="571" y="-42862"/>
            <a:ext cx="9144000" cy="2489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5127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2299316" y="1100830"/>
            <a:ext cx="6640497" cy="5144395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7" name="CuadroTexto 6"/>
          <p:cNvSpPr txBox="1">
            <a:spLocks noChangeArrowheads="1"/>
          </p:cNvSpPr>
          <p:nvPr/>
        </p:nvSpPr>
        <p:spPr bwMode="auto">
          <a:xfrm>
            <a:off x="2476871" y="1908018"/>
            <a:ext cx="627501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s-ES" sz="1800" b="1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Una VISIÓN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: continuar siendo una referencia clave del sistema de apoyo a la internacionalización, reforzando nuestra posición y aportando la fiabilidad y confianza que las empresas requieren.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endParaRPr lang="es-ES" sz="1800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s-ES" sz="1800" b="1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Una MISIÓN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: apoyar a las empresas, la formación de profesionales y la atracción de inversiones extranjeras para incrementar la internacionalización de la economía española y acelerar un crecimiento económico más inclusivo y más sostenible, con empleo de calidad.</a:t>
            </a:r>
            <a:b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</a:br>
            <a:endParaRPr lang="es-ES" sz="1800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s-ES" sz="1800" b="1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Un MANDATO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: optimizar el uso de los recursos públicos y privados para maximizar la eficiencia en el servicio prestado a las empresas en términos de impacto.</a:t>
            </a:r>
            <a:endParaRPr lang="es-ES" sz="1800" u="none" dirty="0">
              <a:latin typeface="HelveticaNeueLT Pro 45 Lt" panose="020B0403020202020204" pitchFamily="34" charset="0"/>
            </a:endParaRPr>
          </a:p>
        </p:txBody>
      </p:sp>
      <p:sp>
        <p:nvSpPr>
          <p:cNvPr id="8" name="CuadroTexto 7"/>
          <p:cNvSpPr txBox="1">
            <a:spLocks noChangeArrowheads="1"/>
          </p:cNvSpPr>
          <p:nvPr/>
        </p:nvSpPr>
        <p:spPr bwMode="auto">
          <a:xfrm>
            <a:off x="2476870" y="1334012"/>
            <a:ext cx="5637320" cy="5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8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solidFill>
                  <a:schemeClr val="bg1"/>
                </a:solidFill>
                <a:latin typeface="HelveticaNeueLT Pro 75 Bd" panose="020B0804020202020204" pitchFamily="34" charset="0"/>
              </a:rPr>
              <a:t>En ICEX tenemos:</a:t>
            </a:r>
            <a:r>
              <a:rPr lang="es-ES" sz="4000" u="none" dirty="0">
                <a:solidFill>
                  <a:schemeClr val="bg1"/>
                </a:solidFill>
                <a:latin typeface="HelveticaNeueLT Pro 75 Bd" panose="020B0804020202020204" pitchFamily="34" charset="0"/>
              </a:rPr>
              <a:t> </a:t>
            </a:r>
            <a:endParaRPr lang="es-ES" sz="3600" u="none" dirty="0">
              <a:latin typeface="HelveticaNeueLT Pro 75 Bd" panose="020B0804020202020204" pitchFamily="34" charset="0"/>
            </a:endParaRPr>
          </a:p>
        </p:txBody>
      </p:sp>
      <p:sp>
        <p:nvSpPr>
          <p:cNvPr id="16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4108" name="CuadroTexto 17"/>
          <p:cNvSpPr txBox="1">
            <a:spLocks noChangeArrowheads="1"/>
          </p:cNvSpPr>
          <p:nvPr/>
        </p:nvSpPr>
        <p:spPr bwMode="auto">
          <a:xfrm>
            <a:off x="6896100" y="6332538"/>
            <a:ext cx="1965325" cy="2778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sz="1200" u="none" dirty="0">
                <a:solidFill>
                  <a:schemeClr val="bg1"/>
                </a:solidFill>
                <a:latin typeface="+mn-lt"/>
                <a:cs typeface="Arial" charset="0"/>
              </a:rPr>
              <a:t>Visión, misión, mandato</a:t>
            </a:r>
          </a:p>
        </p:txBody>
      </p:sp>
      <p:sp>
        <p:nvSpPr>
          <p:cNvPr id="5133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0A26285-B453-4253-96B4-13D316D4AA30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es-ES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ángulo 21"/>
          <p:cNvSpPr/>
          <p:nvPr/>
        </p:nvSpPr>
        <p:spPr>
          <a:xfrm>
            <a:off x="992188" y="1652588"/>
            <a:ext cx="7159625" cy="4040187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3" name="Rectángulo 22"/>
          <p:cNvSpPr>
            <a:spLocks noChangeArrowheads="1"/>
          </p:cNvSpPr>
          <p:nvPr/>
        </p:nvSpPr>
        <p:spPr bwMode="auto">
          <a:xfrm>
            <a:off x="1231900" y="1992313"/>
            <a:ext cx="6853767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400"/>
              </a:lnSpc>
              <a:spcBef>
                <a:spcPct val="0"/>
              </a:spcBef>
              <a:buFontTx/>
              <a:buNone/>
            </a:pPr>
            <a:r>
              <a:rPr lang="es-ES" sz="3200" u="none" dirty="0">
                <a:solidFill>
                  <a:schemeClr val="bg1"/>
                </a:solidFill>
                <a:latin typeface="+mj-lt"/>
              </a:rPr>
              <a:t>¿Cómo atraer inversión </a:t>
            </a:r>
            <a:br>
              <a:rPr lang="es-ES" sz="3200" u="none" dirty="0">
                <a:solidFill>
                  <a:schemeClr val="bg1"/>
                </a:solidFill>
                <a:latin typeface="+mj-lt"/>
              </a:rPr>
            </a:br>
            <a:r>
              <a:rPr lang="es-ES" sz="3200" u="none" dirty="0">
                <a:solidFill>
                  <a:schemeClr val="bg1"/>
                </a:solidFill>
                <a:latin typeface="+mj-lt"/>
              </a:rPr>
              <a:t>extranjera y buscar financiación para proyectos en España?</a:t>
            </a:r>
          </a:p>
        </p:txBody>
      </p:sp>
      <p:sp>
        <p:nvSpPr>
          <p:cNvPr id="24" name="2 Marcador de contenido"/>
          <p:cNvSpPr txBox="1">
            <a:spLocks/>
          </p:cNvSpPr>
          <p:nvPr/>
        </p:nvSpPr>
        <p:spPr bwMode="auto">
          <a:xfrm>
            <a:off x="1231900" y="3449638"/>
            <a:ext cx="6751638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eaLnBrk="1" hangingPunct="1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sz="1800" u="none" dirty="0">
                <a:solidFill>
                  <a:prstClr val="white"/>
                </a:solidFill>
                <a:latin typeface="HelveticaNeueLT Pro 45 Lt" panose="020B0403020202020204" pitchFamily="34" charset="0"/>
              </a:rPr>
              <a:t>A </a:t>
            </a:r>
            <a:r>
              <a:rPr lang="en-GB" sz="1800" u="none" dirty="0" err="1">
                <a:solidFill>
                  <a:prstClr val="white"/>
                </a:solidFill>
                <a:latin typeface="HelveticaNeueLT Pro 45 Lt" panose="020B0403020202020204" pitchFamily="34" charset="0"/>
              </a:rPr>
              <a:t>través</a:t>
            </a:r>
            <a:r>
              <a:rPr lang="en-GB" sz="1800" u="none" dirty="0">
                <a:solidFill>
                  <a:prstClr val="white"/>
                </a:solidFill>
                <a:latin typeface="HelveticaNeueLT Pro 45 Lt" panose="020B0403020202020204" pitchFamily="34" charset="0"/>
              </a:rPr>
              <a:t> de Invest in Spain, </a:t>
            </a:r>
            <a:r>
              <a:rPr lang="en-GB" sz="1800" u="none" dirty="0" err="1">
                <a:solidFill>
                  <a:prstClr val="white"/>
                </a:solidFill>
                <a:latin typeface="HelveticaNeueLT Pro 45 Lt" panose="020B0403020202020204" pitchFamily="34" charset="0"/>
              </a:rPr>
              <a:t>facilitamos</a:t>
            </a:r>
            <a:r>
              <a:rPr lang="en-GB" sz="1800" u="none" dirty="0">
                <a:solidFill>
                  <a:prstClr val="white"/>
                </a:solidFill>
                <a:latin typeface="HelveticaNeueLT Pro 45 Lt" panose="020B0403020202020204" pitchFamily="34" charset="0"/>
              </a:rPr>
              <a:t> la </a:t>
            </a:r>
            <a:r>
              <a:rPr lang="en-GB" sz="1800" u="none" dirty="0" err="1">
                <a:solidFill>
                  <a:prstClr val="white"/>
                </a:solidFill>
                <a:latin typeface="HelveticaNeueLT Pro 45 Lt" panose="020B0403020202020204" pitchFamily="34" charset="0"/>
              </a:rPr>
              <a:t>captación</a:t>
            </a:r>
            <a:r>
              <a:rPr lang="en-GB" sz="1800" u="none" dirty="0">
                <a:solidFill>
                  <a:prstClr val="white"/>
                </a:solidFill>
                <a:latin typeface="HelveticaNeueLT Pro 45 Lt" panose="020B0403020202020204" pitchFamily="34" charset="0"/>
              </a:rPr>
              <a:t> de </a:t>
            </a:r>
            <a:r>
              <a:rPr lang="en-GB" sz="1800" u="none" dirty="0" err="1">
                <a:solidFill>
                  <a:prstClr val="white"/>
                </a:solidFill>
                <a:latin typeface="HelveticaNeueLT Pro 45 Lt" panose="020B0403020202020204" pitchFamily="34" charset="0"/>
              </a:rPr>
              <a:t>inversiones</a:t>
            </a:r>
            <a:r>
              <a:rPr lang="en-GB" sz="1800" u="none" dirty="0">
                <a:solidFill>
                  <a:prstClr val="white"/>
                </a:solidFill>
                <a:latin typeface="HelveticaNeueLT Pro 45 Lt" panose="020B0403020202020204" pitchFamily="34" charset="0"/>
              </a:rPr>
              <a:t> </a:t>
            </a:r>
            <a:r>
              <a:rPr lang="en-GB" sz="1800" u="none" dirty="0" err="1">
                <a:solidFill>
                  <a:prstClr val="white"/>
                </a:solidFill>
                <a:latin typeface="HelveticaNeueLT Pro 45 Lt" panose="020B0403020202020204" pitchFamily="34" charset="0"/>
              </a:rPr>
              <a:t>exteriores</a:t>
            </a:r>
            <a:r>
              <a:rPr lang="en-GB" sz="1800" u="none" dirty="0">
                <a:solidFill>
                  <a:prstClr val="white"/>
                </a:solidFill>
                <a:latin typeface="HelveticaNeueLT Pro 45 Lt" panose="020B0403020202020204" pitchFamily="34" charset="0"/>
              </a:rPr>
              <a:t> y </a:t>
            </a:r>
            <a:r>
              <a:rPr lang="en-GB" sz="1800" u="none" dirty="0" err="1">
                <a:solidFill>
                  <a:prstClr val="white"/>
                </a:solidFill>
                <a:latin typeface="HelveticaNeueLT Pro 45 Lt" panose="020B0403020202020204" pitchFamily="34" charset="0"/>
              </a:rPr>
              <a:t>ofrecemos</a:t>
            </a:r>
            <a:r>
              <a:rPr lang="en-GB" sz="1800" u="none" dirty="0">
                <a:solidFill>
                  <a:prstClr val="white"/>
                </a:solidFill>
                <a:latin typeface="HelveticaNeueLT Pro 45 Lt" panose="020B0403020202020204" pitchFamily="34" charset="0"/>
              </a:rPr>
              <a:t> </a:t>
            </a:r>
            <a:r>
              <a:rPr lang="en-GB" sz="1800" u="none" dirty="0" err="1">
                <a:solidFill>
                  <a:prstClr val="white"/>
                </a:solidFill>
                <a:latin typeface="HelveticaNeueLT Pro 45 Lt" panose="020B0403020202020204" pitchFamily="34" charset="0"/>
              </a:rPr>
              <a:t>asesoramiento</a:t>
            </a:r>
            <a:r>
              <a:rPr lang="en-GB" sz="1800" u="none" dirty="0">
                <a:solidFill>
                  <a:prstClr val="white"/>
                </a:solidFill>
                <a:latin typeface="HelveticaNeueLT Pro 45 Lt" panose="020B0403020202020204" pitchFamily="34" charset="0"/>
              </a:rPr>
              <a:t>:</a:t>
            </a:r>
            <a:endParaRPr lang="es-ES" sz="1800" u="none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sz="1600" u="none" dirty="0">
                <a:solidFill>
                  <a:schemeClr val="bg1"/>
                </a:solidFill>
                <a:latin typeface="+mn-lt"/>
              </a:rPr>
              <a:t>     Promoción de un clima de inversiones adecuado.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sz="1600" u="none" dirty="0">
                <a:solidFill>
                  <a:schemeClr val="bg1"/>
                </a:solidFill>
                <a:latin typeface="+mn-lt"/>
              </a:rPr>
              <a:t>     Transmisión de una imagen de España asociada a un país </a:t>
            </a:r>
            <a:br>
              <a:rPr lang="es-ES" sz="1600" u="none" dirty="0">
                <a:solidFill>
                  <a:schemeClr val="bg1"/>
                </a:solidFill>
                <a:latin typeface="+mn-lt"/>
              </a:rPr>
            </a:br>
            <a:r>
              <a:rPr lang="es-ES" sz="1600" u="none" dirty="0">
                <a:solidFill>
                  <a:schemeClr val="bg1"/>
                </a:solidFill>
                <a:latin typeface="+mn-lt"/>
              </a:rPr>
              <a:t>     competitivo, con recursos humanos y tecnológicos capacitados.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231900" y="5113338"/>
            <a:ext cx="6137275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u="none" dirty="0">
                <a:solidFill>
                  <a:schemeClr val="bg1"/>
                </a:solidFill>
                <a:latin typeface="+mj-lt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www.investinspain.org</a:t>
            </a:r>
            <a:endParaRPr lang="es-ES" sz="1500" u="none" dirty="0">
              <a:solidFill>
                <a:schemeClr val="bg1"/>
              </a:solidFill>
              <a:latin typeface="+mj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500" u="none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7657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1A80FF6-55CB-41B5-86E8-AF547E35E5D5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20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538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sz="1200" u="none" dirty="0">
                <a:solidFill>
                  <a:schemeClr val="bg1"/>
                </a:solidFill>
                <a:latin typeface="+mn-lt"/>
                <a:cs typeface="Arial" charset="0"/>
              </a:rPr>
              <a:t>Inversiones extranjeras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n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ángulo 21"/>
          <p:cNvSpPr/>
          <p:nvPr/>
        </p:nvSpPr>
        <p:spPr>
          <a:xfrm>
            <a:off x="712788" y="1290638"/>
            <a:ext cx="7697787" cy="4262437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3" name="Rectángulo 22"/>
          <p:cNvSpPr>
            <a:spLocks noChangeArrowheads="1"/>
          </p:cNvSpPr>
          <p:nvPr/>
        </p:nvSpPr>
        <p:spPr bwMode="auto">
          <a:xfrm>
            <a:off x="1039813" y="1630363"/>
            <a:ext cx="6303962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400"/>
              </a:lnSpc>
              <a:spcBef>
                <a:spcPct val="0"/>
              </a:spcBef>
              <a:buFontTx/>
              <a:buNone/>
            </a:pPr>
            <a:r>
              <a:rPr lang="es-ES" sz="3500" b="1" u="none" dirty="0">
                <a:solidFill>
                  <a:schemeClr val="bg1"/>
                </a:solidFill>
                <a:latin typeface="+mj-lt"/>
              </a:rPr>
              <a:t>Servicios de atracción de inversiones y financiación</a:t>
            </a:r>
          </a:p>
        </p:txBody>
      </p:sp>
      <p:sp>
        <p:nvSpPr>
          <p:cNvPr id="24" name="2 Marcador de contenido"/>
          <p:cNvSpPr txBox="1">
            <a:spLocks/>
          </p:cNvSpPr>
          <p:nvPr/>
        </p:nvSpPr>
        <p:spPr bwMode="auto">
          <a:xfrm>
            <a:off x="1030288" y="2705100"/>
            <a:ext cx="732313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sz="1800" u="none" dirty="0">
                <a:solidFill>
                  <a:schemeClr val="bg1"/>
                </a:solidFill>
                <a:latin typeface="+mn-lt"/>
              </a:rPr>
              <a:t>Identificación de inversores extranjeros y potenciales socios en España.</a:t>
            </a:r>
          </a:p>
          <a:p>
            <a:pPr eaLnBrk="1" hangingPunct="1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sz="1800" u="none" dirty="0">
                <a:solidFill>
                  <a:schemeClr val="bg1"/>
                </a:solidFill>
                <a:latin typeface="+mn-lt"/>
              </a:rPr>
              <a:t>Organización y coordinación de visitas y misiones inversas.</a:t>
            </a:r>
          </a:p>
          <a:p>
            <a:pPr eaLnBrk="1" hangingPunct="1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sz="1800" u="none" dirty="0">
                <a:solidFill>
                  <a:schemeClr val="bg1"/>
                </a:solidFill>
                <a:latin typeface="+mn-lt"/>
              </a:rPr>
              <a:t>Apoyo en la búsqueda de financiación para inversiones conjuntas.</a:t>
            </a:r>
          </a:p>
          <a:p>
            <a:pPr eaLnBrk="1" hangingPunct="1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sz="1800" u="none" dirty="0">
                <a:solidFill>
                  <a:schemeClr val="bg1"/>
                </a:solidFill>
                <a:latin typeface="+mn-lt"/>
              </a:rPr>
              <a:t>Elaboración de estudios de opinión y análisis del clima de negocios.</a:t>
            </a:r>
          </a:p>
          <a:p>
            <a:pPr eaLnBrk="1" hangingPunct="1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sz="1800" u="none" dirty="0">
                <a:solidFill>
                  <a:schemeClr val="bg1"/>
                </a:solidFill>
                <a:latin typeface="+mn-lt"/>
              </a:rPr>
              <a:t>Buscador de ayudas e incentivos regionales y sectoriales.</a:t>
            </a:r>
          </a:p>
          <a:p>
            <a:pPr eaLnBrk="1" hangingPunct="1">
              <a:lnSpc>
                <a:spcPts val="16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s-ES" sz="1800" u="none" dirty="0">
                <a:solidFill>
                  <a:schemeClr val="bg1"/>
                </a:solidFill>
                <a:latin typeface="+mn-lt"/>
              </a:rPr>
              <a:t>Creación de una Red de Inversores.</a:t>
            </a:r>
            <a:endParaRPr lang="es-ES" sz="1800" u="none" dirty="0">
              <a:latin typeface="+mn-lt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028700" y="5000625"/>
            <a:ext cx="6137275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u="none" dirty="0">
                <a:solidFill>
                  <a:schemeClr val="bg1"/>
                </a:solidFill>
                <a:latin typeface="+mj-lt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www.investinspain.org</a:t>
            </a:r>
            <a:endParaRPr lang="es-ES" sz="1500" u="none" dirty="0">
              <a:solidFill>
                <a:schemeClr val="bg1"/>
              </a:solidFill>
              <a:latin typeface="+mj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500" u="none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8681" name="4 Marcador de número de diapositiva"/>
          <p:cNvSpPr txBox="1">
            <a:spLocks noGrp="1"/>
          </p:cNvSpPr>
          <p:nvPr/>
        </p:nvSpPr>
        <p:spPr bwMode="auto">
          <a:xfrm>
            <a:off x="8751888" y="6280150"/>
            <a:ext cx="5064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3E742636-F104-41E4-AD2B-4CFBC61E54B6}" type="slidenum">
              <a:rPr lang="es-ES" sz="1200" u="none">
                <a:solidFill>
                  <a:schemeClr val="bg1"/>
                </a:solidFill>
                <a:latin typeface="+mn-lt"/>
              </a:rPr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21</a:t>
            </a:fld>
            <a:endParaRPr lang="es-ES" sz="1200" u="none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850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sz="1200" u="none" dirty="0">
                <a:solidFill>
                  <a:schemeClr val="bg1"/>
                </a:solidFill>
                <a:latin typeface="+mn-lt"/>
                <a:cs typeface="Arial" charset="0"/>
              </a:rPr>
              <a:t>Inversiones extranjeras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schemeClr val="bg1"/>
              </a:solidFill>
            </a:endParaRPr>
          </a:p>
        </p:txBody>
      </p:sp>
      <p:sp>
        <p:nvSpPr>
          <p:cNvPr id="29706" name="Marcador de número de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482F4E8-785A-463C-B370-8A6FC0E783CA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22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563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sz="1200" u="none" dirty="0">
                <a:latin typeface="+mn-lt"/>
                <a:cs typeface="Arial" charset="0"/>
              </a:rPr>
              <a:t>Servicios integrales</a:t>
            </a:r>
          </a:p>
        </p:txBody>
      </p:sp>
      <p:sp>
        <p:nvSpPr>
          <p:cNvPr id="11" name="1 Rectángulo">
            <a:extLst>
              <a:ext uri="{FF2B5EF4-FFF2-40B4-BE49-F238E27FC236}">
                <a16:creationId xmlns:a16="http://schemas.microsoft.com/office/drawing/2014/main" id="{C30C9EF5-B73A-4C76-893B-3F8470F6E929}"/>
              </a:ext>
            </a:extLst>
          </p:cNvPr>
          <p:cNvSpPr/>
          <p:nvPr/>
        </p:nvSpPr>
        <p:spPr>
          <a:xfrm>
            <a:off x="0" y="-28575"/>
            <a:ext cx="9144000" cy="2489200"/>
          </a:xfrm>
          <a:prstGeom prst="rect">
            <a:avLst/>
          </a:prstGeom>
          <a:gradFill flip="none" rotWithShape="1">
            <a:gsLst>
              <a:gs pos="36000">
                <a:srgbClr val="FFFFFF">
                  <a:alpha val="65000"/>
                </a:srgbClr>
              </a:gs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7C3624E-A37A-4586-8717-A16F2F2E1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20253" y="-2632659"/>
            <a:ext cx="6678930" cy="4333361"/>
          </a:xfrm>
          <a:prstGeom prst="rect">
            <a:avLst/>
          </a:prstGeom>
        </p:spPr>
      </p:pic>
      <p:pic>
        <p:nvPicPr>
          <p:cNvPr id="2970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1581150" y="1508761"/>
            <a:ext cx="5314950" cy="4000500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2" name="Rectángulo 11"/>
          <p:cNvSpPr>
            <a:spLocks noChangeArrowheads="1"/>
          </p:cNvSpPr>
          <p:nvPr/>
        </p:nvSpPr>
        <p:spPr bwMode="auto">
          <a:xfrm>
            <a:off x="1993900" y="1847850"/>
            <a:ext cx="4757738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8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solidFill>
                  <a:schemeClr val="bg1"/>
                </a:solidFill>
                <a:latin typeface="HelveticaNeueLT Pro 75 Bd" panose="020B0804020202020204" pitchFamily="34" charset="0"/>
              </a:rPr>
              <a:t>Para todas las </a:t>
            </a:r>
            <a:br>
              <a:rPr lang="es-ES" sz="3500" u="none" dirty="0">
                <a:solidFill>
                  <a:schemeClr val="bg1"/>
                </a:solidFill>
                <a:latin typeface="HelveticaNeueLT Pro 75 Bd" panose="020B0804020202020204" pitchFamily="34" charset="0"/>
              </a:rPr>
            </a:br>
            <a:r>
              <a:rPr lang="es-ES" sz="3500" u="none" dirty="0">
                <a:solidFill>
                  <a:schemeClr val="bg1"/>
                </a:solidFill>
                <a:latin typeface="HelveticaNeueLT Pro 75 Bd" panose="020B0804020202020204" pitchFamily="34" charset="0"/>
              </a:rPr>
              <a:t>fases del proceso de internacionalización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2077374" y="3549650"/>
            <a:ext cx="4367814" cy="1812463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800" dirty="0">
                <a:solidFill>
                  <a:schemeClr val="bg1"/>
                </a:solidFill>
              </a:rPr>
              <a:t>ICEX proporciona servicios integrales de:  </a:t>
            </a:r>
          </a:p>
          <a:p>
            <a:pPr marL="0" indent="0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600" dirty="0">
                <a:solidFill>
                  <a:schemeClr val="bg1"/>
                </a:solidFill>
              </a:rPr>
              <a:t>     Información.	</a:t>
            </a:r>
          </a:p>
          <a:p>
            <a:pPr marL="0" indent="0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600" dirty="0">
                <a:solidFill>
                  <a:schemeClr val="bg1"/>
                </a:solidFill>
              </a:rPr>
              <a:t>     Asesoramiento.</a:t>
            </a:r>
          </a:p>
          <a:p>
            <a:pPr marL="0" indent="0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600" dirty="0">
                <a:solidFill>
                  <a:schemeClr val="bg1"/>
                </a:solidFill>
              </a:rPr>
              <a:t>     Formación.</a:t>
            </a:r>
            <a:endParaRPr lang="es-E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4581" name="CuadroTexto 7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_tradnl" sz="1200" u="none" dirty="0">
                <a:latin typeface="+mn-lt"/>
                <a:cs typeface="Arial" charset="0"/>
              </a:rPr>
              <a:t>Información</a:t>
            </a:r>
            <a:endParaRPr lang="es-ES" sz="1200" u="none" dirty="0">
              <a:latin typeface="+mn-lt"/>
              <a:cs typeface="Arial" charset="0"/>
            </a:endParaRPr>
          </a:p>
        </p:txBody>
      </p:sp>
      <p:sp>
        <p:nvSpPr>
          <p:cNvPr id="31751" name="Marcador de número de diapositiva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F1880DD-1792-4E06-A1F1-2DAD05C99E2E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23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ángulo 3"/>
          <p:cNvSpPr>
            <a:spLocks noChangeArrowheads="1"/>
          </p:cNvSpPr>
          <p:nvPr/>
        </p:nvSpPr>
        <p:spPr bwMode="auto">
          <a:xfrm>
            <a:off x="1854200" y="1062038"/>
            <a:ext cx="67230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ts val="34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latin typeface="+mj-lt"/>
              </a:rPr>
              <a:t>Completa información </a:t>
            </a:r>
            <a:br>
              <a:rPr lang="es-ES" sz="3500" u="none" dirty="0">
                <a:latin typeface="+mj-lt"/>
              </a:rPr>
            </a:br>
            <a:r>
              <a:rPr lang="es-ES" sz="3500" u="none" dirty="0">
                <a:latin typeface="+mj-lt"/>
              </a:rPr>
              <a:t>sobre mercados exteriores</a:t>
            </a:r>
          </a:p>
        </p:txBody>
      </p:sp>
      <p:pic>
        <p:nvPicPr>
          <p:cNvPr id="4102" name="Picture 6" descr="H:\PRESENTACIÓN CORPORATIVA ESPAÑA EXPORTACIÓN E INVERSIONES\Version 2014\icex_presentalia_v1\shutterstock_148834073 cop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6030"/>
            <a:ext cx="4419600" cy="464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2 Marcador de contenido"/>
          <p:cNvSpPr txBox="1">
            <a:spLocks/>
          </p:cNvSpPr>
          <p:nvPr/>
        </p:nvSpPr>
        <p:spPr bwMode="auto">
          <a:xfrm>
            <a:off x="1539875" y="2146300"/>
            <a:ext cx="7037388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100" u="none" dirty="0">
                <a:latin typeface="+mj-lt"/>
              </a:rPr>
              <a:t> </a:t>
            </a:r>
            <a:r>
              <a:rPr lang="es-ES" sz="1800" b="1" u="none" dirty="0">
                <a:latin typeface="+mj-lt"/>
              </a:rPr>
              <a:t>www.icex.es</a:t>
            </a:r>
            <a:r>
              <a:rPr lang="es-ES" sz="1800" u="none" dirty="0">
                <a:latin typeface="+mj-lt"/>
              </a:rPr>
              <a:t>: </a:t>
            </a:r>
            <a:br>
              <a:rPr lang="es-ES" sz="1600" u="none" dirty="0">
                <a:latin typeface="+mj-lt"/>
              </a:rPr>
            </a:br>
            <a:r>
              <a:rPr lang="es-ES" sz="1600" u="none" dirty="0"/>
              <a:t>el portal en castellano dedicado </a:t>
            </a:r>
            <a:br>
              <a:rPr lang="es-ES" sz="1600" u="none" dirty="0"/>
            </a:br>
            <a:r>
              <a:rPr lang="es-ES" sz="1600" u="none" dirty="0"/>
              <a:t>a la internacionalización más consultado en Internet.</a:t>
            </a:r>
          </a:p>
          <a:p>
            <a:pPr marL="0" indent="0" algn="r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800" b="1" u="none" dirty="0">
                <a:latin typeface="+mj-lt"/>
              </a:rPr>
              <a:t>oficinascomerciales.es: </a:t>
            </a:r>
            <a:br>
              <a:rPr lang="es-ES" sz="1600" b="1" u="none" dirty="0">
                <a:latin typeface="+mj-lt"/>
              </a:rPr>
            </a:br>
            <a:r>
              <a:rPr lang="es-ES" sz="1600" u="none" dirty="0"/>
              <a:t>con información especializada </a:t>
            </a:r>
            <a:br>
              <a:rPr lang="es-ES" sz="1600" u="none" dirty="0"/>
            </a:br>
            <a:r>
              <a:rPr lang="es-ES" sz="1600" u="none" dirty="0"/>
              <a:t>de los más de 150 mercados de la red de </a:t>
            </a:r>
            <a:br>
              <a:rPr lang="es-ES" sz="1600" u="none" dirty="0"/>
            </a:br>
            <a:r>
              <a:rPr lang="es-ES" sz="1600" u="none" dirty="0"/>
              <a:t>Oficinas Económicas y Comerciales en el exterior.</a:t>
            </a:r>
          </a:p>
          <a:p>
            <a:pPr marL="0" indent="0" algn="r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800" b="1" u="none" dirty="0">
                <a:latin typeface="+mj-lt"/>
              </a:rPr>
              <a:t>emarketservices.es: </a:t>
            </a:r>
            <a:br>
              <a:rPr lang="es-ES" sz="1600" b="1" u="none" dirty="0">
                <a:latin typeface="+mj-lt"/>
              </a:rPr>
            </a:br>
            <a:r>
              <a:rPr lang="es-ES" sz="1600" u="none" dirty="0"/>
              <a:t>facilita la utilización de los </a:t>
            </a:r>
            <a:br>
              <a:rPr lang="es-ES" sz="1600" u="none" dirty="0"/>
            </a:br>
            <a:r>
              <a:rPr lang="es-ES" sz="1600" u="none" dirty="0"/>
              <a:t>mercados electrónicos.</a:t>
            </a:r>
          </a:p>
          <a:p>
            <a:pPr marL="0" indent="0" algn="r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ES" sz="1800" b="1" u="none" dirty="0">
                <a:latin typeface="+mj-lt"/>
              </a:rPr>
              <a:t>comercio.es: </a:t>
            </a:r>
            <a:br>
              <a:rPr lang="es-ES" sz="1600" b="1" u="none" dirty="0">
                <a:latin typeface="+mj-lt"/>
              </a:rPr>
            </a:br>
            <a:r>
              <a:rPr lang="es-ES" sz="1600" u="none" dirty="0"/>
              <a:t>con otros servicios de la </a:t>
            </a:r>
            <a:br>
              <a:rPr lang="es-ES" sz="1600" u="none" dirty="0"/>
            </a:br>
            <a:r>
              <a:rPr lang="es-ES" sz="1600" u="none" dirty="0"/>
              <a:t>Secretaría de Estado de Comercio.</a:t>
            </a:r>
          </a:p>
          <a:p>
            <a:pPr marL="0" indent="0" algn="r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endParaRPr lang="es-ES" sz="1600" u="none" dirty="0"/>
          </a:p>
          <a:p>
            <a:pPr marL="0" indent="0" algn="r" eaLnBrk="1" hangingPunct="1">
              <a:lnSpc>
                <a:spcPts val="1500"/>
              </a:lnSpc>
              <a:buFont typeface="Arial" panose="020B0604020202020204" pitchFamily="34" charset="0"/>
              <a:buNone/>
            </a:pPr>
            <a:endParaRPr lang="es-ES" sz="1400" u="none" dirty="0"/>
          </a:p>
          <a:p>
            <a:pPr marL="0" indent="0" algn="r" eaLnBrk="1" hangingPunct="1">
              <a:lnSpc>
                <a:spcPts val="1500"/>
              </a:lnSpc>
              <a:buFont typeface="Arial" panose="020B0604020202020204" pitchFamily="34" charset="0"/>
              <a:buNone/>
            </a:pPr>
            <a:r>
              <a:rPr lang="es-ES" sz="1400" u="none" dirty="0"/>
              <a:t> </a:t>
            </a:r>
          </a:p>
          <a:p>
            <a:pPr marL="0" indent="0" algn="r" eaLnBrk="1" hangingPunct="1">
              <a:lnSpc>
                <a:spcPts val="1500"/>
              </a:lnSpc>
              <a:buFont typeface="Arial" panose="020B0604020202020204" pitchFamily="34" charset="0"/>
              <a:buNone/>
            </a:pPr>
            <a:r>
              <a:rPr lang="es-ES" sz="1400" b="1" u="none" dirty="0"/>
              <a:t> </a:t>
            </a:r>
            <a:endParaRPr lang="es-ES" sz="1100" u="none" dirty="0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s-ES" sz="1100" u="non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9"/>
          <a:stretch>
            <a:fillRect/>
          </a:stretch>
        </p:blipFill>
        <p:spPr bwMode="auto">
          <a:xfrm>
            <a:off x="477838" y="-152400"/>
            <a:ext cx="8923337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10"/>
          <p:cNvSpPr/>
          <p:nvPr/>
        </p:nvSpPr>
        <p:spPr>
          <a:xfrm>
            <a:off x="-3175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33797" name="Marcador de número de diapositiva 1"/>
          <p:cNvSpPr>
            <a:spLocks noGrp="1"/>
          </p:cNvSpPr>
          <p:nvPr>
            <p:ph type="sldNum" sz="quarter" idx="12"/>
          </p:nvPr>
        </p:nvSpPr>
        <p:spPr bwMode="auto">
          <a:xfrm>
            <a:off x="-103188" y="6280150"/>
            <a:ext cx="5064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14432FB-FDC8-4872-AA30-3DAAB21B7D9B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24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470517" y="1618933"/>
            <a:ext cx="4465467" cy="3650519"/>
          </a:xfrm>
        </p:spPr>
        <p:txBody>
          <a:bodyPr/>
          <a:lstStyle/>
          <a:p>
            <a:pPr marL="0" indent="0" eaLnBrk="1" hangingPunct="1">
              <a:lnSpc>
                <a:spcPts val="38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sz="3500" dirty="0">
                <a:latin typeface="HelveticaNeueLT Pro 75 Bd" panose="020B0804020202020204" pitchFamily="34" charset="0"/>
              </a:rPr>
              <a:t>Y portales que </a:t>
            </a:r>
            <a:br>
              <a:rPr lang="es-ES" sz="3500" dirty="0">
                <a:latin typeface="HelveticaNeueLT Pro 75 Bd" panose="020B0804020202020204" pitchFamily="34" charset="0"/>
              </a:rPr>
            </a:br>
            <a:r>
              <a:rPr lang="es-ES" sz="3500" dirty="0">
                <a:latin typeface="HelveticaNeueLT Pro 75 Bd" panose="020B0804020202020204" pitchFamily="34" charset="0"/>
              </a:rPr>
              <a:t>acercan la oferta española a la </a:t>
            </a:r>
            <a:br>
              <a:rPr lang="es-ES" sz="3500" dirty="0">
                <a:latin typeface="HelveticaNeueLT Pro 75 Bd" panose="020B0804020202020204" pitchFamily="34" charset="0"/>
              </a:rPr>
            </a:br>
            <a:r>
              <a:rPr lang="es-ES" sz="3500" dirty="0">
                <a:latin typeface="HelveticaNeueLT Pro 75 Bd" panose="020B0804020202020204" pitchFamily="34" charset="0"/>
              </a:rPr>
              <a:t>empresa extranjera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s-ES" sz="1500" dirty="0">
              <a:solidFill>
                <a:schemeClr val="bg1">
                  <a:lumMod val="50000"/>
                </a:schemeClr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sz="1600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www.spainbusiness.com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sz="1600" dirty="0">
                <a:solidFill>
                  <a:schemeClr val="bg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www.foodswinesfromspain.com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sz="1600" dirty="0">
                <a:solidFill>
                  <a:schemeClr val="bg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www.interiorsfromspain.com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600" dirty="0">
                <a:solidFill>
                  <a:schemeClr val="bg1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www.audiovisualfromspain.com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endParaRPr lang="es-ES" sz="1500" dirty="0">
              <a:solidFill>
                <a:schemeClr val="bg1">
                  <a:lumMod val="50000"/>
                </a:schemeClr>
              </a:solidFill>
            </a:endParaRPr>
          </a:p>
          <a:p>
            <a:pPr marL="0" lvl="1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sz="1500" dirty="0">
                <a:solidFill>
                  <a:schemeClr val="tx2"/>
                </a:solidFill>
              </a:rPr>
              <a:t>     </a:t>
            </a:r>
            <a:endParaRPr lang="es-ES" dirty="0"/>
          </a:p>
        </p:txBody>
      </p:sp>
      <p:pic>
        <p:nvPicPr>
          <p:cNvPr id="33799" name="Imagen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CuadroTexto 7"/>
          <p:cNvSpPr txBox="1">
            <a:spLocks noChangeArrowheads="1"/>
          </p:cNvSpPr>
          <p:nvPr/>
        </p:nvSpPr>
        <p:spPr bwMode="auto">
          <a:xfrm>
            <a:off x="288925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_tradnl" sz="1200" u="none" dirty="0">
                <a:latin typeface="+mn-lt"/>
                <a:cs typeface="Arial" charset="0"/>
              </a:rPr>
              <a:t>Información</a:t>
            </a:r>
            <a:endParaRPr lang="es-ES" sz="1200" u="none" dirty="0">
              <a:latin typeface="+mn-lt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1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54000">
                <a:schemeClr val="bg1">
                  <a:lumMod val="95000"/>
                </a:schemeClr>
              </a:gs>
              <a:gs pos="37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6" name="Forma libre 15"/>
          <p:cNvSpPr/>
          <p:nvPr/>
        </p:nvSpPr>
        <p:spPr>
          <a:xfrm flipH="1">
            <a:off x="3981661" y="6164741"/>
            <a:ext cx="5347168" cy="481119"/>
          </a:xfrm>
          <a:custGeom>
            <a:avLst/>
            <a:gdLst>
              <a:gd name="connsiteX0" fmla="*/ 4686300 w 4686300"/>
              <a:gd name="connsiteY0" fmla="*/ 342900 h 1524000"/>
              <a:gd name="connsiteX1" fmla="*/ 0 w 4686300"/>
              <a:gd name="connsiteY1" fmla="*/ 0 h 1524000"/>
              <a:gd name="connsiteX2" fmla="*/ 0 w 4686300"/>
              <a:gd name="connsiteY2" fmla="*/ 1524000 h 1524000"/>
              <a:gd name="connsiteX3" fmla="*/ 571500 w 4686300"/>
              <a:gd name="connsiteY3" fmla="*/ 419100 h 1524000"/>
              <a:gd name="connsiteX4" fmla="*/ 3556000 w 4686300"/>
              <a:gd name="connsiteY4" fmla="*/ 393700 h 1524000"/>
              <a:gd name="connsiteX5" fmla="*/ 4445000 w 4686300"/>
              <a:gd name="connsiteY5" fmla="*/ 330200 h 1524000"/>
              <a:gd name="connsiteX6" fmla="*/ 4445000 w 4686300"/>
              <a:gd name="connsiteY6" fmla="*/ 330200 h 1524000"/>
              <a:gd name="connsiteX0" fmla="*/ 4686300 w 4686300"/>
              <a:gd name="connsiteY0" fmla="*/ 294035 h 1475135"/>
              <a:gd name="connsiteX1" fmla="*/ 596154 w 4686300"/>
              <a:gd name="connsiteY1" fmla="*/ 0 h 1475135"/>
              <a:gd name="connsiteX2" fmla="*/ 0 w 4686300"/>
              <a:gd name="connsiteY2" fmla="*/ 1475135 h 1475135"/>
              <a:gd name="connsiteX3" fmla="*/ 571500 w 4686300"/>
              <a:gd name="connsiteY3" fmla="*/ 370235 h 1475135"/>
              <a:gd name="connsiteX4" fmla="*/ 3556000 w 4686300"/>
              <a:gd name="connsiteY4" fmla="*/ 344835 h 1475135"/>
              <a:gd name="connsiteX5" fmla="*/ 4445000 w 4686300"/>
              <a:gd name="connsiteY5" fmla="*/ 281335 h 1475135"/>
              <a:gd name="connsiteX6" fmla="*/ 4445000 w 4686300"/>
              <a:gd name="connsiteY6" fmla="*/ 281335 h 1475135"/>
              <a:gd name="connsiteX0" fmla="*/ 4114800 w 4114800"/>
              <a:gd name="connsiteY0" fmla="*/ 294035 h 370235"/>
              <a:gd name="connsiteX1" fmla="*/ 24654 w 4114800"/>
              <a:gd name="connsiteY1" fmla="*/ 0 h 370235"/>
              <a:gd name="connsiteX2" fmla="*/ 0 w 4114800"/>
              <a:gd name="connsiteY2" fmla="*/ 370235 h 370235"/>
              <a:gd name="connsiteX3" fmla="*/ 2984500 w 4114800"/>
              <a:gd name="connsiteY3" fmla="*/ 344835 h 370235"/>
              <a:gd name="connsiteX4" fmla="*/ 3873500 w 4114800"/>
              <a:gd name="connsiteY4" fmla="*/ 281335 h 370235"/>
              <a:gd name="connsiteX5" fmla="*/ 3873500 w 4114800"/>
              <a:gd name="connsiteY5" fmla="*/ 281335 h 37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800" h="370235">
                <a:moveTo>
                  <a:pt x="4114800" y="294035"/>
                </a:moveTo>
                <a:lnTo>
                  <a:pt x="24654" y="0"/>
                </a:lnTo>
                <a:lnTo>
                  <a:pt x="0" y="370235"/>
                </a:lnTo>
                <a:lnTo>
                  <a:pt x="2984500" y="344835"/>
                </a:lnTo>
                <a:lnTo>
                  <a:pt x="3873500" y="281335"/>
                </a:lnTo>
                <a:lnTo>
                  <a:pt x="3873500" y="281335"/>
                </a:lnTo>
              </a:path>
            </a:pathLst>
          </a:custGeom>
          <a:solidFill>
            <a:schemeClr val="tx2">
              <a:alpha val="34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 dirty="0"/>
          </a:p>
        </p:txBody>
      </p:sp>
      <p:sp>
        <p:nvSpPr>
          <p:cNvPr id="12" name="Rectángulo 10"/>
          <p:cNvSpPr/>
          <p:nvPr/>
        </p:nvSpPr>
        <p:spPr>
          <a:xfrm>
            <a:off x="-1588" y="6315075"/>
            <a:ext cx="292101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35847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-107950" y="6280150"/>
            <a:ext cx="5064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3FBCC48-D25D-425B-B3DE-B0784F5981B0}" type="slidenum">
              <a:rPr lang="es-ES" sz="1200" smtClean="0">
                <a:solidFill>
                  <a:srgbClr val="FFFFFF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25</a:t>
            </a:fld>
            <a:endParaRPr lang="es-E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6632" name="CuadroTexto 13"/>
          <p:cNvSpPr txBox="1">
            <a:spLocks noChangeArrowheads="1"/>
          </p:cNvSpPr>
          <p:nvPr/>
        </p:nvSpPr>
        <p:spPr bwMode="auto">
          <a:xfrm>
            <a:off x="290513" y="6316663"/>
            <a:ext cx="1963737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_tradnl" sz="1200" u="none" dirty="0">
                <a:latin typeface="+mn-lt"/>
                <a:cs typeface="Arial" charset="0"/>
              </a:rPr>
              <a:t>Información</a:t>
            </a:r>
            <a:endParaRPr lang="es-ES" sz="1200" u="none" dirty="0">
              <a:latin typeface="+mn-lt"/>
              <a:cs typeface="Arial" charset="0"/>
            </a:endParaRPr>
          </a:p>
        </p:txBody>
      </p:sp>
      <p:pic>
        <p:nvPicPr>
          <p:cNvPr id="35849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ángulo 16"/>
          <p:cNvSpPr>
            <a:spLocks noChangeArrowheads="1"/>
          </p:cNvSpPr>
          <p:nvPr/>
        </p:nvSpPr>
        <p:spPr bwMode="auto">
          <a:xfrm>
            <a:off x="588962" y="1196975"/>
            <a:ext cx="5049837" cy="10669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3800"/>
              </a:lnSpc>
              <a:defRPr/>
            </a:pPr>
            <a:r>
              <a:rPr lang="es-ES" sz="3500" u="none" dirty="0">
                <a:latin typeface="+mj-lt"/>
                <a:cs typeface="+mn-cs"/>
              </a:rPr>
              <a:t>Con publicaciones </a:t>
            </a:r>
            <a:r>
              <a:rPr lang="es-ES" sz="3500" u="none" dirty="0">
                <a:solidFill>
                  <a:srgbClr val="D52B1E"/>
                </a:solidFill>
                <a:latin typeface="+mj-lt"/>
                <a:cs typeface="Arial" charset="0"/>
              </a:rPr>
              <a:t>y contenidos multimedia</a:t>
            </a:r>
          </a:p>
        </p:txBody>
      </p:sp>
      <p:sp>
        <p:nvSpPr>
          <p:cNvPr id="19" name="Rectángulo 18"/>
          <p:cNvSpPr>
            <a:spLocks noChangeArrowheads="1"/>
          </p:cNvSpPr>
          <p:nvPr/>
        </p:nvSpPr>
        <p:spPr bwMode="auto">
          <a:xfrm>
            <a:off x="598488" y="2604181"/>
            <a:ext cx="4049712" cy="36061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1900"/>
              </a:lnSpc>
              <a:defRPr/>
            </a:pPr>
            <a:r>
              <a:rPr lang="es-ES" b="1" u="none" dirty="0">
                <a:solidFill>
                  <a:schemeClr val="tx2"/>
                </a:solidFill>
                <a:latin typeface="+mj-lt"/>
                <a:cs typeface="Arial" charset="0"/>
              </a:rPr>
              <a:t>Publicaciones ICEX</a:t>
            </a:r>
          </a:p>
          <a:p>
            <a:pPr eaLnBrk="1" hangingPunct="1">
              <a:lnSpc>
                <a:spcPts val="1900"/>
              </a:lnSpc>
              <a:defRPr/>
            </a:pPr>
            <a:r>
              <a:rPr lang="es-ES" sz="1600" u="none" dirty="0">
                <a:latin typeface="+mn-lt"/>
                <a:cs typeface="Arial" charset="0"/>
              </a:rPr>
              <a:t>Fondo documental con más de 4.000 documentos, de acceso </a:t>
            </a:r>
            <a:r>
              <a:rPr lang="es-ES" sz="1600" i="1" u="none" dirty="0">
                <a:latin typeface="+mn-lt"/>
                <a:cs typeface="Arial" charset="0"/>
              </a:rPr>
              <a:t>online</a:t>
            </a:r>
            <a:r>
              <a:rPr lang="es-ES" sz="1600" u="none" dirty="0">
                <a:latin typeface="+mn-lt"/>
                <a:cs typeface="Arial" charset="0"/>
              </a:rPr>
              <a:t> público y gratuito, y con renovación permanente, a disposición de las pymes españolas.</a:t>
            </a:r>
          </a:p>
          <a:p>
            <a:pPr eaLnBrk="1" hangingPunct="1">
              <a:lnSpc>
                <a:spcPts val="1700"/>
              </a:lnSpc>
              <a:defRPr/>
            </a:pPr>
            <a:endParaRPr lang="es-ES_tradnl" sz="1600" u="none" dirty="0">
              <a:solidFill>
                <a:srgbClr val="D52B1E"/>
              </a:solidFill>
              <a:latin typeface="+mn-lt"/>
              <a:cs typeface="Arial" charset="0"/>
            </a:endParaRPr>
          </a:p>
          <a:p>
            <a:pPr eaLnBrk="1" hangingPunct="1">
              <a:lnSpc>
                <a:spcPts val="1700"/>
              </a:lnSpc>
              <a:defRPr/>
            </a:pPr>
            <a:r>
              <a:rPr lang="es-ES_tradnl" sz="1500" u="none" dirty="0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www.icex.es/publicaciones</a:t>
            </a:r>
            <a:endParaRPr lang="es-ES_tradnl" sz="1500" u="none" dirty="0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lnSpc>
                <a:spcPts val="1700"/>
              </a:lnSpc>
              <a:defRPr/>
            </a:pPr>
            <a:endParaRPr lang="es-ES_tradnl" sz="1600" u="none" dirty="0">
              <a:solidFill>
                <a:srgbClr val="D52B1E"/>
              </a:solidFill>
              <a:latin typeface="+mn-lt"/>
              <a:cs typeface="Arial" charset="0"/>
            </a:endParaRPr>
          </a:p>
          <a:p>
            <a:pPr eaLnBrk="1" hangingPunct="1">
              <a:lnSpc>
                <a:spcPts val="1700"/>
              </a:lnSpc>
              <a:spcAft>
                <a:spcPts val="0"/>
              </a:spcAft>
              <a:defRPr/>
            </a:pPr>
            <a:r>
              <a:rPr lang="es-ES" b="1" u="none" dirty="0">
                <a:solidFill>
                  <a:schemeClr val="tx2"/>
                </a:solidFill>
                <a:latin typeface="+mj-lt"/>
                <a:cs typeface="Arial" charset="0"/>
              </a:rPr>
              <a:t>ICEX El Exportador</a:t>
            </a:r>
          </a:p>
          <a:p>
            <a:pPr eaLnBrk="1" hangingPunct="1">
              <a:lnSpc>
                <a:spcPts val="1700"/>
              </a:lnSpc>
              <a:spcAft>
                <a:spcPts val="0"/>
              </a:spcAft>
              <a:defRPr/>
            </a:pPr>
            <a:r>
              <a:rPr lang="es-ES" sz="1600" u="none" dirty="0">
                <a:latin typeface="+mn-lt"/>
                <a:cs typeface="Arial" charset="0"/>
              </a:rPr>
              <a:t>Revista </a:t>
            </a:r>
            <a:r>
              <a:rPr lang="es-ES" sz="1600" i="1" u="none" dirty="0">
                <a:latin typeface="+mn-lt"/>
                <a:cs typeface="Arial" charset="0"/>
              </a:rPr>
              <a:t>online</a:t>
            </a:r>
            <a:r>
              <a:rPr lang="es-ES" sz="1600" u="none" dirty="0">
                <a:latin typeface="+mn-lt"/>
                <a:cs typeface="Arial" charset="0"/>
              </a:rPr>
              <a:t> para la internacionalización con noticias, reportajes, información de mercado, vídeos y actualidad empresarial.</a:t>
            </a:r>
          </a:p>
          <a:p>
            <a:pPr eaLnBrk="1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s-ES" sz="1500" u="none" dirty="0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www.icex.es/elexportador</a:t>
            </a:r>
            <a:endParaRPr lang="es-ES" sz="1500" u="none" dirty="0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1200"/>
              </a:spcBef>
              <a:spcAft>
                <a:spcPts val="0"/>
              </a:spcAft>
              <a:defRPr/>
            </a:pPr>
            <a:endParaRPr lang="es-ES" sz="1500" u="none" dirty="0">
              <a:solidFill>
                <a:srgbClr val="D52B1E"/>
              </a:solidFill>
              <a:latin typeface="+mn-lt"/>
              <a:cs typeface="Arial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514" y="2130834"/>
            <a:ext cx="3080657" cy="472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150" y="2458389"/>
            <a:ext cx="2583969" cy="77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36868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EC06424-D32B-486C-81DA-B01B5DC83574}" type="slidenum">
              <a:rPr lang="es-ES" sz="1200" smtClean="0">
                <a:solidFill>
                  <a:srgbClr val="FFFFFF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26</a:t>
            </a:fld>
            <a:endParaRPr lang="es-E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7653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_tradnl" sz="1200" u="none" dirty="0">
                <a:latin typeface="+mn-lt"/>
                <a:cs typeface="Arial" charset="0"/>
              </a:rPr>
              <a:t>Información</a:t>
            </a:r>
            <a:endParaRPr lang="es-ES" sz="1200" u="none" dirty="0">
              <a:latin typeface="+mn-lt"/>
              <a:cs typeface="Arial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23888" y="1555256"/>
            <a:ext cx="5224462" cy="3517900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795338" y="1651248"/>
            <a:ext cx="4668202" cy="31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solidFill>
                  <a:schemeClr val="bg1"/>
                </a:solidFill>
                <a:latin typeface="+mj-lt"/>
              </a:rPr>
              <a:t>Conozca nuevas oportunidades </a:t>
            </a:r>
            <a:br>
              <a:rPr lang="es-ES" sz="3500" u="none" dirty="0">
                <a:solidFill>
                  <a:schemeClr val="bg1"/>
                </a:solidFill>
                <a:latin typeface="+mj-lt"/>
              </a:rPr>
            </a:br>
            <a:r>
              <a:rPr lang="es-ES" sz="3500" u="none" dirty="0">
                <a:solidFill>
                  <a:schemeClr val="bg1"/>
                </a:solidFill>
                <a:latin typeface="+mj-lt"/>
              </a:rPr>
              <a:t>de negocio </a:t>
            </a:r>
            <a:endParaRPr lang="es-ES" sz="2000" u="none" dirty="0">
              <a:solidFill>
                <a:srgbClr val="F8D3D0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El Servicio de Oportunidades de Negocio le proporciona información actualizada sobre demandas de productos y servicios españoles, </a:t>
            </a:r>
            <a:b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</a:b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y opciones de inversión en el extranjero.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www.icex.es/oportunidades</a:t>
            </a:r>
            <a:endParaRPr lang="es-ES" sz="1600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Tx/>
              <a:buNone/>
            </a:pPr>
            <a:endParaRPr lang="es-ES" sz="1500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</p:txBody>
      </p:sp>
      <p:sp>
        <p:nvSpPr>
          <p:cNvPr id="17" name="Elipse 19"/>
          <p:cNvSpPr/>
          <p:nvPr/>
        </p:nvSpPr>
        <p:spPr>
          <a:xfrm rot="20434368">
            <a:off x="-3042849" y="-1724549"/>
            <a:ext cx="9843717" cy="3616969"/>
          </a:xfrm>
          <a:custGeom>
            <a:avLst/>
            <a:gdLst>
              <a:gd name="connsiteX0" fmla="*/ 0 w 5021896"/>
              <a:gd name="connsiteY0" fmla="*/ 1867697 h 3735393"/>
              <a:gd name="connsiteX1" fmla="*/ 2510948 w 5021896"/>
              <a:gd name="connsiteY1" fmla="*/ 0 h 3735393"/>
              <a:gd name="connsiteX2" fmla="*/ 5021896 w 5021896"/>
              <a:gd name="connsiteY2" fmla="*/ 1867697 h 3735393"/>
              <a:gd name="connsiteX3" fmla="*/ 2510948 w 5021896"/>
              <a:gd name="connsiteY3" fmla="*/ 3735394 h 3735393"/>
              <a:gd name="connsiteX4" fmla="*/ 0 w 5021896"/>
              <a:gd name="connsiteY4" fmla="*/ 1867697 h 3735393"/>
              <a:gd name="connsiteX0" fmla="*/ 0 w 6086901"/>
              <a:gd name="connsiteY0" fmla="*/ 1530412 h 3741969"/>
              <a:gd name="connsiteX1" fmla="*/ 3575953 w 6086901"/>
              <a:gd name="connsiteY1" fmla="*/ 3999 h 3741969"/>
              <a:gd name="connsiteX2" fmla="*/ 6086901 w 6086901"/>
              <a:gd name="connsiteY2" fmla="*/ 1871696 h 3741969"/>
              <a:gd name="connsiteX3" fmla="*/ 3575953 w 6086901"/>
              <a:gd name="connsiteY3" fmla="*/ 3739393 h 3741969"/>
              <a:gd name="connsiteX4" fmla="*/ 0 w 6086901"/>
              <a:gd name="connsiteY4" fmla="*/ 1530412 h 374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6901" h="3741969">
                <a:moveTo>
                  <a:pt x="0" y="1530412"/>
                </a:moveTo>
                <a:cubicBezTo>
                  <a:pt x="0" y="498911"/>
                  <a:pt x="2561470" y="-52882"/>
                  <a:pt x="3575953" y="3999"/>
                </a:cubicBezTo>
                <a:cubicBezTo>
                  <a:pt x="4590436" y="60880"/>
                  <a:pt x="6086901" y="840195"/>
                  <a:pt x="6086901" y="1871696"/>
                </a:cubicBezTo>
                <a:cubicBezTo>
                  <a:pt x="6086901" y="2903197"/>
                  <a:pt x="4590436" y="3796274"/>
                  <a:pt x="3575953" y="3739393"/>
                </a:cubicBezTo>
                <a:cubicBezTo>
                  <a:pt x="2561470" y="3682512"/>
                  <a:pt x="0" y="2561913"/>
                  <a:pt x="0" y="1530412"/>
                </a:cubicBezTo>
                <a:close/>
              </a:path>
            </a:pathLst>
          </a:custGeom>
          <a:gradFill flip="none" rotWithShape="1">
            <a:gsLst>
              <a:gs pos="24000">
                <a:schemeClr val="bg1">
                  <a:alpha val="95000"/>
                </a:schemeClr>
              </a:gs>
              <a:gs pos="99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36875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RESENTACIÓN CORPORATIVA ESPAÑA EXPORTACIÓN E INVERSIONES\Version 2014\icex_presentalia_v1\fondo_ho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40"/>
            <a:ext cx="9154319" cy="686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2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sz="1200" u="none" dirty="0">
                <a:solidFill>
                  <a:schemeClr val="bg1"/>
                </a:solidFill>
                <a:latin typeface="+mn-lt"/>
                <a:cs typeface="Arial" charset="0"/>
              </a:rPr>
              <a:t>Asesoramiento</a:t>
            </a:r>
          </a:p>
        </p:txBody>
      </p:sp>
      <p:sp>
        <p:nvSpPr>
          <p:cNvPr id="19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20" name="Marcador de número de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8751888" y="6283443"/>
            <a:ext cx="50641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E9808D1-28D0-4802-B025-7E826ABF8334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27</a:t>
            </a:fld>
            <a:endParaRPr lang="es-E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Rectángulo 14"/>
          <p:cNvSpPr/>
          <p:nvPr/>
        </p:nvSpPr>
        <p:spPr>
          <a:xfrm>
            <a:off x="413657" y="2027616"/>
            <a:ext cx="4987684" cy="4584322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515825" y="2257806"/>
            <a:ext cx="4768556" cy="284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solidFill>
                  <a:schemeClr val="bg1"/>
                </a:solidFill>
                <a:latin typeface="+mj-lt"/>
              </a:rPr>
              <a:t>Ventana Global</a:t>
            </a:r>
            <a:endParaRPr lang="es-ES" sz="2000" u="none" dirty="0">
              <a:solidFill>
                <a:srgbClr val="F8D3D0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s-ES" sz="1800" i="1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Ventana Global 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ofrece, de forma integrada, todos los servicios y el conocimiento de la Administración General del Estado para impulsar la internacionalización de la empresa.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Tx/>
              <a:buNone/>
            </a:pPr>
            <a:endParaRPr lang="es-ES" sz="1800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(+34) 913 497 100 </a:t>
            </a:r>
            <a:r>
              <a:rPr lang="es-ES" sz="1800" u="none" dirty="0">
                <a:solidFill>
                  <a:schemeClr val="bg1"/>
                </a:solidFill>
              </a:rPr>
              <a:t>| 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informacion@icex.es</a:t>
            </a:r>
            <a:endParaRPr lang="es-ES" sz="1800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Tx/>
              <a:buNone/>
            </a:pPr>
            <a:endParaRPr lang="es-ES" sz="1500" u="none" dirty="0">
              <a:solidFill>
                <a:schemeClr val="bg1"/>
              </a:solidFill>
              <a:latin typeface="HelveticaNeueLT Pro 45 Lt" panose="020B04030202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s-ES" sz="16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Un canal único, directo y accesible a los recursos de Secretaría de Estado de Comercio, CDTI, CESCE, COFIDES,  ENISA, ICEX e ICO</a:t>
            </a:r>
            <a:r>
              <a:rPr lang="es-ES" sz="1600" i="1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.</a:t>
            </a:r>
          </a:p>
        </p:txBody>
      </p:sp>
      <p:sp>
        <p:nvSpPr>
          <p:cNvPr id="9" name="1 Rectángulo">
            <a:extLst>
              <a:ext uri="{FF2B5EF4-FFF2-40B4-BE49-F238E27FC236}">
                <a16:creationId xmlns:a16="http://schemas.microsoft.com/office/drawing/2014/main" id="{621D375D-4C55-4A9B-A84E-CAF7BF7B600B}"/>
              </a:ext>
            </a:extLst>
          </p:cNvPr>
          <p:cNvSpPr/>
          <p:nvPr/>
        </p:nvSpPr>
        <p:spPr>
          <a:xfrm>
            <a:off x="9525" y="-9525"/>
            <a:ext cx="9144000" cy="2489200"/>
          </a:xfrm>
          <a:prstGeom prst="rect">
            <a:avLst/>
          </a:prstGeom>
          <a:gradFill flip="none" rotWithShape="1">
            <a:gsLst>
              <a:gs pos="36000">
                <a:srgbClr val="FFFFFF">
                  <a:alpha val="81000"/>
                </a:srgbClr>
              </a:gs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12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39939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300" y="1047750"/>
            <a:ext cx="7899400" cy="624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/>
          <p:cNvSpPr/>
          <p:nvPr/>
        </p:nvSpPr>
        <p:spPr>
          <a:xfrm>
            <a:off x="2819525" y="802756"/>
            <a:ext cx="6167722" cy="5477394"/>
          </a:xfrm>
          <a:prstGeom prst="ellipse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softEdge rad="1054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39944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D117460-F0E8-4536-9E1B-0968C0F1D91E}" type="slidenum">
              <a:rPr lang="es-ES" sz="1200" smtClean="0">
                <a:solidFill>
                  <a:srgbClr val="FFFFFF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28</a:t>
            </a:fld>
            <a:endParaRPr lang="es-ES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9705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_tradnl" sz="1200" u="none" dirty="0">
                <a:latin typeface="+mn-lt"/>
                <a:cs typeface="Arial" charset="0"/>
              </a:rPr>
              <a:t>Asesoramiento</a:t>
            </a:r>
            <a:endParaRPr lang="es-ES" sz="1200" u="none" dirty="0">
              <a:latin typeface="+mn-lt"/>
              <a:cs typeface="Arial" charset="0"/>
            </a:endParaRPr>
          </a:p>
        </p:txBody>
      </p:sp>
      <p:pic>
        <p:nvPicPr>
          <p:cNvPr id="39946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17"/>
          <p:cNvSpPr>
            <a:spLocks noChangeArrowheads="1"/>
          </p:cNvSpPr>
          <p:nvPr/>
        </p:nvSpPr>
        <p:spPr bwMode="auto">
          <a:xfrm>
            <a:off x="2124075" y="1498600"/>
            <a:ext cx="6402388" cy="47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solidFill>
                  <a:srgbClr val="D52B1E"/>
                </a:solidFill>
                <a:latin typeface="+mj-lt"/>
              </a:rPr>
              <a:t>Servicios Personalizados</a:t>
            </a:r>
          </a:p>
        </p:txBody>
      </p:sp>
      <p:sp>
        <p:nvSpPr>
          <p:cNvPr id="21" name="Rectángulo 20"/>
          <p:cNvSpPr>
            <a:spLocks noChangeArrowheads="1"/>
          </p:cNvSpPr>
          <p:nvPr/>
        </p:nvSpPr>
        <p:spPr bwMode="auto">
          <a:xfrm>
            <a:off x="2957513" y="1949450"/>
            <a:ext cx="5527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ts val="1900"/>
              </a:lnSpc>
              <a:spcBef>
                <a:spcPct val="0"/>
              </a:spcBef>
              <a:buFontTx/>
              <a:buNone/>
            </a:pPr>
            <a:r>
              <a:rPr lang="es-ES" sz="1800" u="none" dirty="0">
                <a:solidFill>
                  <a:schemeClr val="tx2"/>
                </a:solidFill>
                <a:latin typeface="+mn-lt"/>
              </a:rPr>
              <a:t>ICEX proporciona asesoramiento </a:t>
            </a:r>
            <a:br>
              <a:rPr lang="es-ES" sz="1800" u="none" dirty="0">
                <a:solidFill>
                  <a:schemeClr val="tx2"/>
                </a:solidFill>
                <a:latin typeface="+mn-lt"/>
              </a:rPr>
            </a:br>
            <a:r>
              <a:rPr lang="es-ES" sz="1800" u="none" dirty="0">
                <a:solidFill>
                  <a:schemeClr val="tx2"/>
                </a:solidFill>
                <a:latin typeface="+mn-lt"/>
              </a:rPr>
              <a:t>y apoyo a medida, bajo tarifa, a través de </a:t>
            </a:r>
            <a:br>
              <a:rPr lang="es-ES" sz="1800" u="none" dirty="0">
                <a:solidFill>
                  <a:schemeClr val="tx2"/>
                </a:solidFill>
                <a:latin typeface="+mn-lt"/>
              </a:rPr>
            </a:br>
            <a:r>
              <a:rPr lang="es-ES" sz="1800" u="none" dirty="0">
                <a:solidFill>
                  <a:schemeClr val="tx2"/>
                </a:solidFill>
                <a:latin typeface="+mn-lt"/>
              </a:rPr>
              <a:t>la Red de Oficinas Económicas y Comerciales</a:t>
            </a:r>
            <a:endParaRPr lang="es-ES" sz="1600" u="none" dirty="0">
              <a:solidFill>
                <a:srgbClr val="D52B1E"/>
              </a:solidFill>
              <a:latin typeface="+mn-lt"/>
            </a:endParaRPr>
          </a:p>
        </p:txBody>
      </p:sp>
      <p:sp>
        <p:nvSpPr>
          <p:cNvPr id="14" name="Rectángulo 13"/>
          <p:cNvSpPr>
            <a:spLocks noChangeArrowheads="1"/>
          </p:cNvSpPr>
          <p:nvPr/>
        </p:nvSpPr>
        <p:spPr bwMode="auto">
          <a:xfrm>
            <a:off x="2709863" y="2911475"/>
            <a:ext cx="552767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ts val="14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s-ES" sz="1600" u="none" dirty="0">
                <a:solidFill>
                  <a:srgbClr val="D52B1E"/>
                </a:solidFill>
                <a:latin typeface="+mn-lt"/>
              </a:rPr>
              <a:t>Información personalizada </a:t>
            </a:r>
            <a:br>
              <a:rPr lang="es-ES" sz="1600" u="none" dirty="0">
                <a:solidFill>
                  <a:srgbClr val="D52B1E"/>
                </a:solidFill>
                <a:latin typeface="+mn-lt"/>
              </a:rPr>
            </a:br>
            <a:r>
              <a:rPr lang="es-ES" sz="1600" u="none" dirty="0">
                <a:solidFill>
                  <a:srgbClr val="D52B1E"/>
                </a:solidFill>
                <a:latin typeface="+mn-lt"/>
              </a:rPr>
              <a:t>de mercados exteriores. </a:t>
            </a:r>
          </a:p>
          <a:p>
            <a:pPr algn="r" eaLnBrk="1" hangingPunct="1">
              <a:lnSpc>
                <a:spcPts val="14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s-ES" sz="1600" u="none" dirty="0">
                <a:solidFill>
                  <a:srgbClr val="D52B1E"/>
                </a:solidFill>
                <a:latin typeface="+mn-lt"/>
              </a:rPr>
              <a:t>Agendas de reuniones de negocio.</a:t>
            </a:r>
          </a:p>
          <a:p>
            <a:pPr algn="r" eaLnBrk="1" hangingPunct="1">
              <a:lnSpc>
                <a:spcPts val="14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s-ES" sz="1600" u="none" dirty="0">
                <a:solidFill>
                  <a:srgbClr val="D52B1E"/>
                </a:solidFill>
                <a:latin typeface="+mn-lt"/>
              </a:rPr>
              <a:t>Identificación de socios comerciales.</a:t>
            </a:r>
          </a:p>
          <a:p>
            <a:pPr algn="r" eaLnBrk="1" hangingPunct="1">
              <a:lnSpc>
                <a:spcPts val="14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s-ES" sz="1600" u="none" dirty="0">
                <a:solidFill>
                  <a:srgbClr val="D52B1E"/>
                </a:solidFill>
                <a:latin typeface="+mn-lt"/>
              </a:rPr>
              <a:t>Apoyo logístico.</a:t>
            </a:r>
          </a:p>
          <a:p>
            <a:pPr algn="r" eaLnBrk="1" hangingPunct="1">
              <a:lnSpc>
                <a:spcPts val="14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s-ES" sz="1600" u="none" dirty="0">
                <a:solidFill>
                  <a:srgbClr val="D52B1E"/>
                </a:solidFill>
                <a:latin typeface="+mn-lt"/>
              </a:rPr>
              <a:t>Misiones inversas.</a:t>
            </a:r>
          </a:p>
          <a:p>
            <a:pPr algn="r" eaLnBrk="1" hangingPunct="1">
              <a:lnSpc>
                <a:spcPts val="14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ES" sz="1600" u="none" dirty="0">
                <a:solidFill>
                  <a:srgbClr val="D52B1E"/>
                </a:solidFill>
                <a:latin typeface="+mn-lt"/>
              </a:rPr>
              <a:t>Con control de calidad garantizado.</a:t>
            </a:r>
            <a:endParaRPr lang="es-ES" sz="1500" u="none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5" name="Rectángulo 14"/>
          <p:cNvSpPr>
            <a:spLocks noChangeArrowheads="1"/>
          </p:cNvSpPr>
          <p:nvPr/>
        </p:nvSpPr>
        <p:spPr bwMode="auto">
          <a:xfrm>
            <a:off x="4324350" y="5289550"/>
            <a:ext cx="4167188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ts val="14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ES" sz="1600" u="none" dirty="0">
                <a:solidFill>
                  <a:schemeClr val="bg1">
                    <a:lumMod val="50000"/>
                  </a:schemeClr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www.icex.es/serviciospersonalizados</a:t>
            </a:r>
            <a:endParaRPr lang="es-ES" sz="1600" u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4096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-3175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40965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-103188" y="6280150"/>
            <a:ext cx="5064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B5AAF0-E22F-488A-8C28-0551772761D6}" type="slidenum">
              <a:rPr lang="es-ES" sz="1200" smtClean="0">
                <a:solidFill>
                  <a:srgbClr val="FFFFFF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29</a:t>
            </a:fld>
            <a:endParaRPr lang="es-E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0726" name="CuadroTexto 13"/>
          <p:cNvSpPr txBox="1">
            <a:spLocks noChangeArrowheads="1"/>
          </p:cNvSpPr>
          <p:nvPr/>
        </p:nvSpPr>
        <p:spPr bwMode="auto">
          <a:xfrm>
            <a:off x="280988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_tradnl" sz="1200" u="none" dirty="0">
                <a:latin typeface="+mn-lt"/>
                <a:cs typeface="Arial" charset="0"/>
              </a:rPr>
              <a:t>Asesoramiento</a:t>
            </a:r>
            <a:endParaRPr lang="es-ES" sz="1200" u="none" dirty="0">
              <a:latin typeface="+mn-lt"/>
              <a:cs typeface="Arial" charset="0"/>
            </a:endParaRPr>
          </a:p>
        </p:txBody>
      </p:sp>
      <p:pic>
        <p:nvPicPr>
          <p:cNvPr id="40967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17"/>
          <p:cNvSpPr>
            <a:spLocks noChangeArrowheads="1"/>
          </p:cNvSpPr>
          <p:nvPr/>
        </p:nvSpPr>
        <p:spPr bwMode="auto">
          <a:xfrm>
            <a:off x="558800" y="1644650"/>
            <a:ext cx="4787900" cy="86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solidFill>
                  <a:srgbClr val="D52B1E"/>
                </a:solidFill>
                <a:latin typeface="+mj-lt"/>
              </a:rPr>
              <a:t>Asesoramiento </a:t>
            </a:r>
            <a:br>
              <a:rPr lang="es-ES" sz="3500" u="none" dirty="0">
                <a:solidFill>
                  <a:srgbClr val="D52B1E"/>
                </a:solidFill>
                <a:latin typeface="+mj-lt"/>
              </a:rPr>
            </a:br>
            <a:r>
              <a:rPr lang="es-ES" sz="3500" u="none" dirty="0">
                <a:solidFill>
                  <a:srgbClr val="D52B1E"/>
                </a:solidFill>
                <a:latin typeface="+mj-lt"/>
              </a:rPr>
              <a:t>sobre inversiones</a:t>
            </a:r>
          </a:p>
        </p:txBody>
      </p:sp>
      <p:sp>
        <p:nvSpPr>
          <p:cNvPr id="21" name="Rectángulo 20"/>
          <p:cNvSpPr>
            <a:spLocks noChangeArrowheads="1"/>
          </p:cNvSpPr>
          <p:nvPr/>
        </p:nvSpPr>
        <p:spPr bwMode="auto">
          <a:xfrm>
            <a:off x="538163" y="2498725"/>
            <a:ext cx="5448300" cy="371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s-ES" sz="1800" u="none" dirty="0">
                <a:solidFill>
                  <a:schemeClr val="tx2"/>
                </a:solidFill>
                <a:latin typeface="+mn-lt"/>
              </a:rPr>
              <a:t>Para optimizar su inversión en el exterior</a:t>
            </a:r>
          </a:p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endParaRPr lang="es-ES" sz="1600" u="none" dirty="0">
              <a:solidFill>
                <a:srgbClr val="D52B1E"/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ES" sz="1600" u="none" dirty="0">
                <a:solidFill>
                  <a:srgbClr val="D52B1E"/>
                </a:solidFill>
                <a:latin typeface="+mn-lt"/>
              </a:rPr>
              <a:t>Asesoramiento sobre inversiones en el exterior.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ES" sz="1600" u="none" dirty="0">
                <a:solidFill>
                  <a:srgbClr val="D52B1E"/>
                </a:solidFill>
                <a:latin typeface="+mn-lt"/>
              </a:rPr>
              <a:t>Diagnóstico de estudio y factibilidad a medida, bajo tarifa.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solidFill>
                  <a:srgbClr val="D52B1E"/>
                </a:solidFill>
                <a:latin typeface="+mn-lt"/>
              </a:rPr>
              <a:t>Orientación sobre financiación para la implantación </a:t>
            </a:r>
            <a:br>
              <a:rPr lang="es-ES" sz="1600" u="none" dirty="0">
                <a:solidFill>
                  <a:srgbClr val="D52B1E"/>
                </a:solidFill>
                <a:latin typeface="+mn-lt"/>
              </a:rPr>
            </a:br>
            <a:r>
              <a:rPr lang="es-ES" sz="1600" u="none" dirty="0">
                <a:solidFill>
                  <a:srgbClr val="D52B1E"/>
                </a:solidFill>
                <a:latin typeface="+mn-lt"/>
              </a:rPr>
              <a:t>en el exterior. ICEX dirigirá a su empresa hacia </a:t>
            </a:r>
            <a:br>
              <a:rPr lang="es-ES" sz="1600" u="none" dirty="0">
                <a:solidFill>
                  <a:srgbClr val="D52B1E"/>
                </a:solidFill>
                <a:latin typeface="+mn-lt"/>
              </a:rPr>
            </a:br>
            <a:r>
              <a:rPr lang="es-ES" sz="1600" u="none" dirty="0">
                <a:solidFill>
                  <a:srgbClr val="D52B1E"/>
                </a:solidFill>
                <a:latin typeface="+mn-lt"/>
              </a:rPr>
              <a:t>fuentes públicas y privadas que cuenten </a:t>
            </a:r>
            <a:br>
              <a:rPr lang="es-ES" sz="1600" u="none" dirty="0">
                <a:solidFill>
                  <a:srgbClr val="D52B1E"/>
                </a:solidFill>
                <a:latin typeface="+mn-lt"/>
              </a:rPr>
            </a:br>
            <a:r>
              <a:rPr lang="es-ES" sz="1600" u="none" dirty="0">
                <a:solidFill>
                  <a:srgbClr val="D52B1E"/>
                </a:solidFill>
                <a:latin typeface="+mn-lt"/>
              </a:rPr>
              <a:t>con fondos para financiar el proyecto, </a:t>
            </a:r>
            <a:br>
              <a:rPr lang="es-ES" sz="1600" u="none" dirty="0">
                <a:solidFill>
                  <a:srgbClr val="D52B1E"/>
                </a:solidFill>
                <a:latin typeface="+mn-lt"/>
              </a:rPr>
            </a:br>
            <a:r>
              <a:rPr lang="es-ES" sz="1600" u="none" dirty="0">
                <a:solidFill>
                  <a:srgbClr val="D52B1E"/>
                </a:solidFill>
                <a:latin typeface="+mn-lt"/>
              </a:rPr>
              <a:t>como el programa Pyme-Invierte.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s-ES" sz="1600" u="none" dirty="0">
                <a:solidFill>
                  <a:schemeClr val="bg1">
                    <a:lumMod val="50000"/>
                  </a:schemeClr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www.icex.es/asesoramientoinversiones</a:t>
            </a:r>
            <a:endParaRPr lang="es-ES" sz="1600" u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s-ES" sz="1600" u="none" dirty="0">
                <a:solidFill>
                  <a:schemeClr val="bg1">
                    <a:lumMod val="50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www.icex.es/pymeinvierte</a:t>
            </a:r>
            <a:endParaRPr lang="es-ES" sz="1600" u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s-ES" sz="1500" u="none" dirty="0">
                <a:solidFill>
                  <a:schemeClr val="tx2"/>
                </a:solidFill>
                <a:latin typeface="+mn-lt"/>
              </a:rPr>
              <a:t>                          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9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1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2489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1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0A26285-B453-4253-96B4-13D316D4AA30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es-ES" sz="1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2" name="Picture 4" descr="H:\PRESENTACIÓN CORPORATIVA ESPAÑA EXPORTACIÓN E INVERSIONES\Version 2014\icex_presentalia_v1\shutterstock_1786015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79"/>
          <a:stretch/>
        </p:blipFill>
        <p:spPr bwMode="auto">
          <a:xfrm>
            <a:off x="-1" y="-168870"/>
            <a:ext cx="10107679" cy="722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10"/>
          <p:cNvSpPr/>
          <p:nvPr/>
        </p:nvSpPr>
        <p:spPr>
          <a:xfrm>
            <a:off x="9810694" y="6501507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7" name="Rectángulo 12"/>
          <p:cNvSpPr/>
          <p:nvPr/>
        </p:nvSpPr>
        <p:spPr>
          <a:xfrm>
            <a:off x="372861" y="1562470"/>
            <a:ext cx="5797119" cy="3657600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28" name="CuadroTexto 7"/>
          <p:cNvSpPr txBox="1">
            <a:spLocks noChangeArrowheads="1"/>
          </p:cNvSpPr>
          <p:nvPr/>
        </p:nvSpPr>
        <p:spPr bwMode="auto">
          <a:xfrm>
            <a:off x="476402" y="1830519"/>
            <a:ext cx="5015210" cy="5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8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solidFill>
                  <a:schemeClr val="bg1"/>
                </a:solidFill>
                <a:latin typeface="HelveticaNeueLT Pro 75 Bd" panose="020B0804020202020204" pitchFamily="34" charset="0"/>
              </a:rPr>
              <a:t>Valores </a:t>
            </a:r>
            <a:r>
              <a:rPr lang="es-ES" sz="2000" u="none" dirty="0">
                <a:solidFill>
                  <a:schemeClr val="bg1"/>
                </a:solidFill>
                <a:latin typeface="HelveticaNeueLT Pro 75 Bd" panose="020B0804020202020204" pitchFamily="34" charset="0"/>
              </a:rPr>
              <a:t>que guían a ICEX: </a:t>
            </a:r>
            <a:endParaRPr lang="es-ES" sz="2000" u="none" dirty="0">
              <a:latin typeface="HelveticaNeueLT Pro 75 Bd" panose="020B0804020202020204" pitchFamily="34" charset="0"/>
            </a:endParaRPr>
          </a:p>
        </p:txBody>
      </p:sp>
      <p:sp>
        <p:nvSpPr>
          <p:cNvPr id="30" name="CuadroTexto 6"/>
          <p:cNvSpPr txBox="1">
            <a:spLocks noChangeArrowheads="1"/>
          </p:cNvSpPr>
          <p:nvPr/>
        </p:nvSpPr>
        <p:spPr bwMode="auto">
          <a:xfrm>
            <a:off x="790117" y="2708161"/>
            <a:ext cx="5201108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sz="2000" b="1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APOYAR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a las empresas, la formación de profesionales y la atracción de inversiones extranjeras para incrementar la internacionalización de la economía española y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sz="2000" b="1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ACELERAR</a:t>
            </a:r>
            <a:r>
              <a:rPr lang="es-ES" sz="1800" b="1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un crecimiento económico,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más </a:t>
            </a:r>
            <a:r>
              <a:rPr lang="es-ES" sz="2000" b="1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INCLUSIVO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 y más </a:t>
            </a:r>
            <a:r>
              <a:rPr lang="es-ES" sz="2000" b="1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SOSTENIBLE</a:t>
            </a:r>
            <a:r>
              <a:rPr lang="es-ES" sz="1800" u="none" dirty="0">
                <a:solidFill>
                  <a:schemeClr val="bg1"/>
                </a:solidFill>
                <a:latin typeface="HelveticaNeueLT Pro 45 Lt" panose="020B0403020202020204" pitchFamily="34" charset="0"/>
              </a:rPr>
              <a:t>, con empleo de calidad.</a:t>
            </a:r>
          </a:p>
        </p:txBody>
      </p:sp>
      <p:sp>
        <p:nvSpPr>
          <p:cNvPr id="32" name="CuadroTexto 17"/>
          <p:cNvSpPr txBox="1">
            <a:spLocks noChangeArrowheads="1"/>
          </p:cNvSpPr>
          <p:nvPr/>
        </p:nvSpPr>
        <p:spPr bwMode="auto">
          <a:xfrm>
            <a:off x="7837145" y="6510097"/>
            <a:ext cx="1965325" cy="2778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sz="1200" u="none" dirty="0">
                <a:solidFill>
                  <a:schemeClr val="bg1"/>
                </a:solidFill>
                <a:latin typeface="+mn-lt"/>
                <a:cs typeface="Arial" charset="0"/>
              </a:rPr>
              <a:t>Valores</a:t>
            </a:r>
          </a:p>
        </p:txBody>
      </p:sp>
      <p:sp>
        <p:nvSpPr>
          <p:cNvPr id="33" name="4 Marcador de número de diapositiva"/>
          <p:cNvSpPr txBox="1">
            <a:spLocks/>
          </p:cNvSpPr>
          <p:nvPr/>
        </p:nvSpPr>
        <p:spPr bwMode="auto">
          <a:xfrm>
            <a:off x="9703538" y="6457708"/>
            <a:ext cx="50641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u="none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u="sng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0A26285-B453-4253-96B4-13D316D4AA30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es-E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1 Rectángulo">
            <a:extLst>
              <a:ext uri="{FF2B5EF4-FFF2-40B4-BE49-F238E27FC236}">
                <a16:creationId xmlns:a16="http://schemas.microsoft.com/office/drawing/2014/main" id="{E49BF804-9DC1-4463-93F4-3B74C03A13F2}"/>
              </a:ext>
            </a:extLst>
          </p:cNvPr>
          <p:cNvSpPr/>
          <p:nvPr/>
        </p:nvSpPr>
        <p:spPr>
          <a:xfrm>
            <a:off x="-1" y="-168870"/>
            <a:ext cx="10102795" cy="1845345"/>
          </a:xfrm>
          <a:prstGeom prst="rect">
            <a:avLst/>
          </a:prstGeom>
          <a:gradFill flip="none" rotWithShape="1">
            <a:gsLst>
              <a:gs pos="36000">
                <a:srgbClr val="FFFFFF">
                  <a:alpha val="81000"/>
                </a:srgbClr>
              </a:gs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61E0D87-D118-4775-9BBA-965265D6B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85" y="-420927"/>
            <a:ext cx="10107679" cy="1717362"/>
          </a:xfrm>
          <a:prstGeom prst="rect">
            <a:avLst/>
          </a:prstGeom>
        </p:spPr>
      </p:pic>
      <p:pic>
        <p:nvPicPr>
          <p:cNvPr id="26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" y="248908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741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2" name="Rectángulo 10"/>
          <p:cNvSpPr/>
          <p:nvPr/>
        </p:nvSpPr>
        <p:spPr>
          <a:xfrm>
            <a:off x="-3175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40965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-103188" y="6280150"/>
            <a:ext cx="50641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B5AAF0-E22F-488A-8C28-0551772761D6}" type="slidenum">
              <a:rPr lang="es-ES" sz="1200" smtClean="0">
                <a:solidFill>
                  <a:srgbClr val="FFFFFF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30</a:t>
            </a:fld>
            <a:endParaRPr lang="es-E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0726" name="CuadroTexto 13"/>
          <p:cNvSpPr txBox="1">
            <a:spLocks noChangeArrowheads="1"/>
          </p:cNvSpPr>
          <p:nvPr/>
        </p:nvSpPr>
        <p:spPr bwMode="auto">
          <a:xfrm>
            <a:off x="280988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_tradnl" sz="1200" u="none" dirty="0">
                <a:latin typeface="+mn-lt"/>
                <a:cs typeface="Arial" charset="0"/>
              </a:rPr>
              <a:t>Asesoramiento</a:t>
            </a:r>
            <a:endParaRPr lang="es-ES" sz="1200" u="none" dirty="0">
              <a:latin typeface="+mn-lt"/>
              <a:cs typeface="Arial" charset="0"/>
            </a:endParaRPr>
          </a:p>
        </p:txBody>
      </p:sp>
      <p:pic>
        <p:nvPicPr>
          <p:cNvPr id="40967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17"/>
          <p:cNvSpPr>
            <a:spLocks noChangeArrowheads="1"/>
          </p:cNvSpPr>
          <p:nvPr/>
        </p:nvSpPr>
        <p:spPr bwMode="auto">
          <a:xfrm>
            <a:off x="558800" y="1644650"/>
            <a:ext cx="4787900" cy="86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solidFill>
                  <a:srgbClr val="D52B1E"/>
                </a:solidFill>
                <a:latin typeface="+mj-lt"/>
              </a:rPr>
              <a:t>Simulador de costes de establecimiento</a:t>
            </a:r>
          </a:p>
        </p:txBody>
      </p:sp>
      <p:sp>
        <p:nvSpPr>
          <p:cNvPr id="21" name="Rectángulo 20"/>
          <p:cNvSpPr>
            <a:spLocks noChangeArrowheads="1"/>
          </p:cNvSpPr>
          <p:nvPr/>
        </p:nvSpPr>
        <p:spPr bwMode="auto">
          <a:xfrm>
            <a:off x="538163" y="2498725"/>
            <a:ext cx="4175351" cy="385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s-ES" sz="1800" u="none" dirty="0">
                <a:solidFill>
                  <a:schemeClr val="tx2"/>
                </a:solidFill>
                <a:latin typeface="+mn-lt"/>
              </a:rPr>
              <a:t>Para calcular en segundos el coste </a:t>
            </a:r>
          </a:p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s-ES" sz="1800" u="none" dirty="0">
                <a:solidFill>
                  <a:schemeClr val="tx2"/>
                </a:solidFill>
                <a:latin typeface="+mn-lt"/>
              </a:rPr>
              <a:t>de implantación de la empresa en</a:t>
            </a:r>
          </a:p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s-ES" sz="1800" u="none" dirty="0">
                <a:solidFill>
                  <a:schemeClr val="tx2"/>
                </a:solidFill>
                <a:latin typeface="+mn-lt"/>
              </a:rPr>
              <a:t>100 mercados.</a:t>
            </a:r>
          </a:p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endParaRPr lang="es-ES" sz="1600" u="none" dirty="0">
              <a:solidFill>
                <a:srgbClr val="D52B1E"/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ES" sz="1600" u="none" dirty="0">
                <a:solidFill>
                  <a:srgbClr val="D52B1E"/>
                </a:solidFill>
                <a:latin typeface="+mn-lt"/>
              </a:rPr>
              <a:t>Coste de implantación aproximado.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ES" sz="1600" u="none" dirty="0">
                <a:solidFill>
                  <a:srgbClr val="D52B1E"/>
                </a:solidFill>
                <a:latin typeface="+mn-lt"/>
              </a:rPr>
              <a:t>Comparativa con otros países afines.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solidFill>
                  <a:srgbClr val="D52B1E"/>
                </a:solidFill>
                <a:latin typeface="+mn-lt"/>
              </a:rPr>
              <a:t>Importe en moneda local, euro o dólar.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es-ES" sz="1600" u="none" dirty="0">
                <a:solidFill>
                  <a:srgbClr val="D52B1E"/>
                </a:solidFill>
                <a:latin typeface="+mn-lt"/>
              </a:rPr>
            </a:br>
            <a:r>
              <a:rPr lang="es-ES" sz="1600" u="none" dirty="0">
                <a:solidFill>
                  <a:srgbClr val="D52B1E"/>
                </a:solidFill>
                <a:latin typeface="+mn-lt"/>
              </a:rPr>
              <a:t>Clima de inversión.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sz="1600" u="none" dirty="0">
              <a:solidFill>
                <a:srgbClr val="D52B1E"/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solidFill>
                  <a:srgbClr val="D52B1E"/>
                </a:solidFill>
                <a:latin typeface="+mn-lt"/>
              </a:rPr>
              <a:t>Y completa información de mercado.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es-ES" sz="1600" u="none" dirty="0">
                <a:solidFill>
                  <a:srgbClr val="D52B1E"/>
                </a:solidFill>
                <a:latin typeface="+mn-lt"/>
              </a:rPr>
            </a:br>
            <a:r>
              <a:rPr lang="es-ES" sz="1600" u="none" dirty="0">
                <a:solidFill>
                  <a:schemeClr val="bg1">
                    <a:lumMod val="50000"/>
                  </a:schemeClr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www.icex.es/simuladordecostes</a:t>
            </a:r>
            <a:endParaRPr lang="es-ES" sz="1600" u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s-ES" sz="1500" u="none" dirty="0">
                <a:solidFill>
                  <a:schemeClr val="tx2"/>
                </a:solidFill>
                <a:latin typeface="+mn-lt"/>
              </a:rPr>
              <a:t>                           </a:t>
            </a:r>
          </a:p>
        </p:txBody>
      </p:sp>
      <p:pic>
        <p:nvPicPr>
          <p:cNvPr id="6146" name="Picture 2" descr="H:\PLANES MARKETING PRODUCTO\SIMULADOR COSTES\NUEVA IMAGEN\Imagen png\simulador_de_costes_imagen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28" y="1446489"/>
            <a:ext cx="4318103" cy="581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155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6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1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6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4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>
            <a:fillRect/>
          </a:stretch>
        </p:blipFill>
        <p:spPr bwMode="auto">
          <a:xfrm>
            <a:off x="0" y="746125"/>
            <a:ext cx="9142413" cy="61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5000">
                <a:srgbClr val="FFFFFF"/>
              </a:gs>
              <a:gs pos="0">
                <a:schemeClr val="bg1"/>
              </a:gs>
              <a:gs pos="100000">
                <a:schemeClr val="bg1">
                  <a:alpha val="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20" name="Forma libre 14"/>
          <p:cNvSpPr/>
          <p:nvPr/>
        </p:nvSpPr>
        <p:spPr>
          <a:xfrm>
            <a:off x="-2074405" y="5961617"/>
            <a:ext cx="8283793" cy="590271"/>
          </a:xfrm>
          <a:custGeom>
            <a:avLst/>
            <a:gdLst>
              <a:gd name="connsiteX0" fmla="*/ 4686300 w 4686300"/>
              <a:gd name="connsiteY0" fmla="*/ 342900 h 1524000"/>
              <a:gd name="connsiteX1" fmla="*/ 0 w 4686300"/>
              <a:gd name="connsiteY1" fmla="*/ 0 h 1524000"/>
              <a:gd name="connsiteX2" fmla="*/ 0 w 4686300"/>
              <a:gd name="connsiteY2" fmla="*/ 1524000 h 1524000"/>
              <a:gd name="connsiteX3" fmla="*/ 571500 w 4686300"/>
              <a:gd name="connsiteY3" fmla="*/ 419100 h 1524000"/>
              <a:gd name="connsiteX4" fmla="*/ 3556000 w 4686300"/>
              <a:gd name="connsiteY4" fmla="*/ 393700 h 1524000"/>
              <a:gd name="connsiteX5" fmla="*/ 4445000 w 4686300"/>
              <a:gd name="connsiteY5" fmla="*/ 330200 h 1524000"/>
              <a:gd name="connsiteX6" fmla="*/ 4445000 w 4686300"/>
              <a:gd name="connsiteY6" fmla="*/ 330200 h 1524000"/>
              <a:gd name="connsiteX0" fmla="*/ 4686300 w 4686300"/>
              <a:gd name="connsiteY0" fmla="*/ 294035 h 1475135"/>
              <a:gd name="connsiteX1" fmla="*/ 596154 w 4686300"/>
              <a:gd name="connsiteY1" fmla="*/ 0 h 1475135"/>
              <a:gd name="connsiteX2" fmla="*/ 0 w 4686300"/>
              <a:gd name="connsiteY2" fmla="*/ 1475135 h 1475135"/>
              <a:gd name="connsiteX3" fmla="*/ 571500 w 4686300"/>
              <a:gd name="connsiteY3" fmla="*/ 370235 h 1475135"/>
              <a:gd name="connsiteX4" fmla="*/ 3556000 w 4686300"/>
              <a:gd name="connsiteY4" fmla="*/ 344835 h 1475135"/>
              <a:gd name="connsiteX5" fmla="*/ 4445000 w 4686300"/>
              <a:gd name="connsiteY5" fmla="*/ 281335 h 1475135"/>
              <a:gd name="connsiteX6" fmla="*/ 4445000 w 4686300"/>
              <a:gd name="connsiteY6" fmla="*/ 281335 h 1475135"/>
              <a:gd name="connsiteX0" fmla="*/ 4114800 w 4114800"/>
              <a:gd name="connsiteY0" fmla="*/ 294035 h 370235"/>
              <a:gd name="connsiteX1" fmla="*/ 24654 w 4114800"/>
              <a:gd name="connsiteY1" fmla="*/ 0 h 370235"/>
              <a:gd name="connsiteX2" fmla="*/ 0 w 4114800"/>
              <a:gd name="connsiteY2" fmla="*/ 370235 h 370235"/>
              <a:gd name="connsiteX3" fmla="*/ 2984500 w 4114800"/>
              <a:gd name="connsiteY3" fmla="*/ 344835 h 370235"/>
              <a:gd name="connsiteX4" fmla="*/ 3873500 w 4114800"/>
              <a:gd name="connsiteY4" fmla="*/ 281335 h 370235"/>
              <a:gd name="connsiteX5" fmla="*/ 3873500 w 4114800"/>
              <a:gd name="connsiteY5" fmla="*/ 281335 h 370235"/>
              <a:gd name="connsiteX0" fmla="*/ 4114800 w 4114800"/>
              <a:gd name="connsiteY0" fmla="*/ 127979 h 204179"/>
              <a:gd name="connsiteX1" fmla="*/ 30332 w 4114800"/>
              <a:gd name="connsiteY1" fmla="*/ 0 h 204179"/>
              <a:gd name="connsiteX2" fmla="*/ 0 w 4114800"/>
              <a:gd name="connsiteY2" fmla="*/ 204179 h 204179"/>
              <a:gd name="connsiteX3" fmla="*/ 2984500 w 4114800"/>
              <a:gd name="connsiteY3" fmla="*/ 178779 h 204179"/>
              <a:gd name="connsiteX4" fmla="*/ 3873500 w 4114800"/>
              <a:gd name="connsiteY4" fmla="*/ 115279 h 204179"/>
              <a:gd name="connsiteX5" fmla="*/ 3873500 w 4114800"/>
              <a:gd name="connsiteY5" fmla="*/ 115279 h 20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4800" h="204179">
                <a:moveTo>
                  <a:pt x="4114800" y="127979"/>
                </a:moveTo>
                <a:lnTo>
                  <a:pt x="30332" y="0"/>
                </a:lnTo>
                <a:lnTo>
                  <a:pt x="0" y="204179"/>
                </a:lnTo>
                <a:lnTo>
                  <a:pt x="2984500" y="178779"/>
                </a:lnTo>
                <a:lnTo>
                  <a:pt x="3873500" y="115279"/>
                </a:lnTo>
                <a:lnTo>
                  <a:pt x="3873500" y="115279"/>
                </a:lnTo>
              </a:path>
            </a:pathLst>
          </a:custGeom>
          <a:solidFill>
            <a:schemeClr val="tx2">
              <a:alpha val="34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 dirty="0"/>
          </a:p>
        </p:txBody>
      </p:sp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>
              <a:solidFill>
                <a:prstClr val="white"/>
              </a:solidFill>
            </a:endParaRPr>
          </a:p>
        </p:txBody>
      </p:sp>
      <p:sp>
        <p:nvSpPr>
          <p:cNvPr id="41993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F9A74CD-4F08-4C09-AA2D-5A9AF3541817}" type="slidenum">
              <a:rPr lang="es-ES" sz="1200" smtClean="0">
                <a:solidFill>
                  <a:srgbClr val="FFFFFF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31</a:t>
            </a:fld>
            <a:endParaRPr lang="es-ES" sz="1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1754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_tradnl" sz="1200" u="none" dirty="0">
                <a:solidFill>
                  <a:srgbClr val="D52B1E"/>
                </a:solidFill>
                <a:latin typeface="+mn-lt"/>
                <a:cs typeface="Arial" charset="0"/>
              </a:rPr>
              <a:t>Formación</a:t>
            </a:r>
            <a:endParaRPr lang="es-ES" sz="1200" u="none" dirty="0">
              <a:solidFill>
                <a:srgbClr val="D52B1E"/>
              </a:solidFill>
              <a:latin typeface="+mn-lt"/>
              <a:cs typeface="Arial" charset="0"/>
            </a:endParaRPr>
          </a:p>
        </p:txBody>
      </p:sp>
      <p:pic>
        <p:nvPicPr>
          <p:cNvPr id="41995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>
            <a:spLocks noChangeArrowheads="1"/>
          </p:cNvSpPr>
          <p:nvPr/>
        </p:nvSpPr>
        <p:spPr bwMode="auto">
          <a:xfrm>
            <a:off x="257175" y="930275"/>
            <a:ext cx="8494714" cy="5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ts val="38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solidFill>
                  <a:srgbClr val="D52B1E"/>
                </a:solidFill>
                <a:latin typeface="+mj-lt"/>
              </a:rPr>
              <a:t>Formación en internacionalización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6263194" y="3164448"/>
            <a:ext cx="248869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1600" b="1" u="none" dirty="0">
                <a:solidFill>
                  <a:srgbClr val="D52B1E"/>
                </a:solidFill>
                <a:latin typeface="+mj-lt"/>
              </a:rPr>
              <a:t>Servicios de e-</a:t>
            </a:r>
            <a:r>
              <a:rPr lang="es-ES" sz="1600" b="1" u="none" dirty="0" err="1">
                <a:solidFill>
                  <a:srgbClr val="D52B1E"/>
                </a:solidFill>
                <a:latin typeface="+mj-lt"/>
              </a:rPr>
              <a:t>learning</a:t>
            </a:r>
            <a:r>
              <a:rPr lang="es-ES" sz="1600" b="1" u="none" dirty="0">
                <a:solidFill>
                  <a:srgbClr val="D52B1E"/>
                </a:solidFill>
                <a:latin typeface="+mj-lt"/>
              </a:rPr>
              <a:t> </a:t>
            </a:r>
            <a:br>
              <a:rPr lang="es-ES" sz="1600" b="1" u="none" dirty="0">
                <a:solidFill>
                  <a:srgbClr val="D52B1E"/>
                </a:solidFill>
                <a:latin typeface="+mj-lt"/>
              </a:rPr>
            </a:br>
            <a:r>
              <a:rPr lang="es-ES" sz="1600" u="none" dirty="0">
                <a:solidFill>
                  <a:srgbClr val="D52B1E"/>
                </a:solidFill>
                <a:latin typeface="+mn-lt"/>
              </a:rPr>
              <a:t>a través de Aula Virtual. </a:t>
            </a:r>
          </a:p>
          <a:p>
            <a:pPr algn="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s-ES" sz="1500" u="none" dirty="0">
                <a:solidFill>
                  <a:schemeClr val="bg1">
                    <a:lumMod val="50000"/>
                  </a:schemeClr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www.icex.es/aulavirtual</a:t>
            </a:r>
            <a:endParaRPr lang="es-ES" sz="1500" u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Rectángulo 15"/>
          <p:cNvSpPr>
            <a:spLocks noChangeArrowheads="1"/>
          </p:cNvSpPr>
          <p:nvPr/>
        </p:nvSpPr>
        <p:spPr bwMode="auto">
          <a:xfrm>
            <a:off x="2784475" y="1490618"/>
            <a:ext cx="59674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ts val="1900"/>
              </a:lnSpc>
              <a:spcBef>
                <a:spcPct val="0"/>
              </a:spcBef>
              <a:buFontTx/>
              <a:buNone/>
            </a:pPr>
            <a:r>
              <a:rPr lang="es-ES" sz="1800" u="none" dirty="0">
                <a:solidFill>
                  <a:srgbClr val="7F7F7F"/>
                </a:solidFill>
                <a:latin typeface="+mn-lt"/>
              </a:rPr>
              <a:t> </a:t>
            </a:r>
            <a:r>
              <a:rPr lang="es-ES" sz="1800" u="none" dirty="0">
                <a:solidFill>
                  <a:schemeClr val="tx2"/>
                </a:solidFill>
                <a:latin typeface="+mn-lt"/>
              </a:rPr>
              <a:t>Porque el capital humano es un elemento </a:t>
            </a:r>
            <a:br>
              <a:rPr lang="es-ES" sz="1800" u="none" dirty="0">
                <a:solidFill>
                  <a:schemeClr val="tx2"/>
                </a:solidFill>
                <a:latin typeface="+mn-lt"/>
              </a:rPr>
            </a:br>
            <a:r>
              <a:rPr lang="es-ES" sz="1800" u="none" dirty="0">
                <a:solidFill>
                  <a:schemeClr val="tx2"/>
                </a:solidFill>
                <a:latin typeface="+mn-lt"/>
              </a:rPr>
              <a:t>clave en el proceso de internacionalización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sz="1800" u="none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826600" y="2182579"/>
            <a:ext cx="292528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s-ES" sz="1600" b="1" u="none" dirty="0">
                <a:solidFill>
                  <a:srgbClr val="D52B1E"/>
                </a:solidFill>
                <a:latin typeface="+mj-lt"/>
              </a:rPr>
              <a:t>Seminarios y jornadas </a:t>
            </a:r>
            <a:br>
              <a:rPr lang="es-ES" sz="1600" b="1" u="none" dirty="0">
                <a:solidFill>
                  <a:srgbClr val="D52B1E"/>
                </a:solidFill>
                <a:latin typeface="+mj-lt"/>
              </a:rPr>
            </a:br>
            <a:r>
              <a:rPr lang="es-ES" sz="1600" b="1" u="none" dirty="0">
                <a:solidFill>
                  <a:srgbClr val="D52B1E"/>
                </a:solidFill>
                <a:latin typeface="+mj-lt"/>
              </a:rPr>
              <a:t>presenciales </a:t>
            </a:r>
            <a:r>
              <a:rPr lang="es-ES" sz="1600" u="none" dirty="0">
                <a:solidFill>
                  <a:srgbClr val="D52B1E"/>
                </a:solidFill>
                <a:latin typeface="+mn-lt"/>
              </a:rPr>
              <a:t>en toda España.</a:t>
            </a:r>
          </a:p>
          <a:p>
            <a:pPr algn="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s-ES" sz="1500" u="none" dirty="0">
                <a:solidFill>
                  <a:schemeClr val="bg1">
                    <a:lumMod val="50000"/>
                  </a:schemeClr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www.icex.es/actividades</a:t>
            </a:r>
            <a:endParaRPr lang="es-ES" sz="1500" u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456883" y="4085669"/>
            <a:ext cx="329500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1600" b="1" u="none" dirty="0">
                <a:solidFill>
                  <a:srgbClr val="D52B1E"/>
                </a:solidFill>
                <a:latin typeface="+mj-lt"/>
              </a:rPr>
              <a:t>Becas de Internacionalización:  </a:t>
            </a:r>
            <a:br>
              <a:rPr lang="es-ES" sz="1600" b="1" u="none" dirty="0">
                <a:solidFill>
                  <a:srgbClr val="D52B1E"/>
                </a:solidFill>
                <a:latin typeface="+mj-lt"/>
              </a:rPr>
            </a:br>
            <a:r>
              <a:rPr lang="es-ES" sz="1600" u="none" dirty="0">
                <a:solidFill>
                  <a:srgbClr val="D52B1E"/>
                </a:solidFill>
                <a:latin typeface="+mn-lt"/>
              </a:rPr>
              <a:t>285 becarios formándose en </a:t>
            </a:r>
            <a:br>
              <a:rPr lang="es-ES" sz="1600" u="none" dirty="0">
                <a:solidFill>
                  <a:srgbClr val="D52B1E"/>
                </a:solidFill>
                <a:latin typeface="+mn-lt"/>
              </a:rPr>
            </a:br>
            <a:r>
              <a:rPr lang="es-ES" sz="1600" u="none" dirty="0">
                <a:solidFill>
                  <a:srgbClr val="D52B1E"/>
                </a:solidFill>
                <a:latin typeface="+mn-lt"/>
              </a:rPr>
              <a:t>Oficinas Comerciales en 2020. </a:t>
            </a:r>
          </a:p>
          <a:p>
            <a:pPr algn="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s-ES" sz="1500" u="none" dirty="0">
                <a:solidFill>
                  <a:schemeClr val="bg1">
                    <a:lumMod val="50000"/>
                  </a:schemeClr>
                </a:solidFill>
                <a:latin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www.icex.es/becas</a:t>
            </a:r>
            <a:endParaRPr lang="es-ES" sz="1600" u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07"/>
          <a:stretch/>
        </p:blipFill>
        <p:spPr bwMode="auto">
          <a:xfrm>
            <a:off x="1" y="2823389"/>
            <a:ext cx="4293220" cy="31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429442" y="5346578"/>
            <a:ext cx="323787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1600" b="1" u="none" dirty="0">
                <a:solidFill>
                  <a:srgbClr val="D52B1E"/>
                </a:solidFill>
                <a:latin typeface="+mj-lt"/>
              </a:rPr>
              <a:t>Formación especializada</a:t>
            </a:r>
            <a:br>
              <a:rPr lang="es-ES" sz="1600" b="1" u="none" dirty="0">
                <a:solidFill>
                  <a:srgbClr val="D52B1E"/>
                </a:solidFill>
                <a:latin typeface="+mj-lt"/>
              </a:rPr>
            </a:br>
            <a:r>
              <a:rPr lang="es-ES" sz="1600" u="none" dirty="0">
                <a:solidFill>
                  <a:srgbClr val="D52B1E"/>
                </a:solidFill>
                <a:latin typeface="+mn-lt"/>
              </a:rPr>
              <a:t>con los programas de ICEX-CECO</a:t>
            </a:r>
          </a:p>
          <a:p>
            <a:pPr algn="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s-ES" sz="1500" u="none" dirty="0">
                <a:solidFill>
                  <a:schemeClr val="bg1">
                    <a:lumMod val="50000"/>
                  </a:schemeClr>
                </a:solidFill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www.ceco.es</a:t>
            </a:r>
            <a:endParaRPr lang="es-ES" sz="1500" u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9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95400" y="3881438"/>
            <a:ext cx="6553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sz="3000" u="none" dirty="0">
                <a:latin typeface="+mn-lt"/>
              </a:rPr>
              <a:t>Gracias por su atención</a:t>
            </a:r>
            <a:endParaRPr lang="es-ES" sz="1800" u="none" dirty="0">
              <a:latin typeface="+mn-lt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329363" y="6337300"/>
            <a:ext cx="2667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sz="1800" u="none" dirty="0">
                <a:solidFill>
                  <a:schemeClr val="tx2"/>
                </a:solidFill>
                <a:latin typeface="+mn-lt"/>
              </a:rPr>
              <a:t>(+34) 913 497 100</a:t>
            </a:r>
            <a:endParaRPr lang="es-ES" sz="1400" u="none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305550" y="6051750"/>
            <a:ext cx="266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sz="1800" b="1" u="none" dirty="0"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www.icex.es</a:t>
            </a:r>
            <a:endParaRPr lang="es-ES_tradnl" sz="1800" b="1" u="none" dirty="0"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729706D-110A-46B3-A44D-6D90002F0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510" y="2902072"/>
            <a:ext cx="6204899" cy="8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7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AEAEA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699294" y="1239837"/>
            <a:ext cx="4805362" cy="3983673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7" name="CuadroTexto 6"/>
          <p:cNvSpPr txBox="1">
            <a:spLocks noChangeArrowheads="1"/>
          </p:cNvSpPr>
          <p:nvPr/>
        </p:nvSpPr>
        <p:spPr bwMode="auto">
          <a:xfrm>
            <a:off x="1003301" y="3806190"/>
            <a:ext cx="434594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1800" u="none" dirty="0">
                <a:solidFill>
                  <a:schemeClr val="bg1"/>
                </a:solidFill>
                <a:latin typeface="+mn-lt"/>
              </a:rPr>
              <a:t>Más de </a:t>
            </a:r>
            <a:r>
              <a:rPr lang="es-ES" sz="1800" u="none" dirty="0">
                <a:solidFill>
                  <a:schemeClr val="bg1"/>
                </a:solidFill>
                <a:latin typeface="HelveticaNeueLT Pro 75 Bd" panose="020B0804020202020204" pitchFamily="34" charset="0"/>
              </a:rPr>
              <a:t>600 profesionales </a:t>
            </a:r>
            <a:br>
              <a:rPr lang="es-ES" sz="1800" u="none" dirty="0">
                <a:solidFill>
                  <a:schemeClr val="bg1"/>
                </a:solidFill>
                <a:latin typeface="HelveticaNeueLT Pro 75 Bd" panose="020B0804020202020204" pitchFamily="34" charset="0"/>
              </a:rPr>
            </a:br>
            <a:r>
              <a:rPr lang="es-ES" sz="1800" u="none" dirty="0">
                <a:solidFill>
                  <a:schemeClr val="bg1"/>
                </a:solidFill>
                <a:latin typeface="+mn-lt"/>
              </a:rPr>
              <a:t>especializados en todo el mundo.</a:t>
            </a:r>
            <a:endParaRPr lang="es-ES" sz="1800" u="none" dirty="0">
              <a:latin typeface="+mn-lt"/>
            </a:endParaRPr>
          </a:p>
        </p:txBody>
      </p:sp>
      <p:sp>
        <p:nvSpPr>
          <p:cNvPr id="8" name="CuadroTexto 7"/>
          <p:cNvSpPr txBox="1">
            <a:spLocks noChangeArrowheads="1"/>
          </p:cNvSpPr>
          <p:nvPr/>
        </p:nvSpPr>
        <p:spPr bwMode="auto">
          <a:xfrm>
            <a:off x="995363" y="2119312"/>
            <a:ext cx="42132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8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solidFill>
                  <a:schemeClr val="bg1"/>
                </a:solidFill>
                <a:latin typeface="+mj-lt"/>
              </a:rPr>
              <a:t>Con el equipo humano </a:t>
            </a:r>
            <a:br>
              <a:rPr lang="es-ES" sz="3500" u="none" dirty="0">
                <a:solidFill>
                  <a:schemeClr val="bg1"/>
                </a:solidFill>
                <a:latin typeface="+mj-lt"/>
              </a:rPr>
            </a:br>
            <a:r>
              <a:rPr lang="es-ES" sz="3500" u="none" dirty="0">
                <a:solidFill>
                  <a:schemeClr val="bg1"/>
                </a:solidFill>
                <a:latin typeface="+mj-lt"/>
              </a:rPr>
              <a:t>más experto</a:t>
            </a:r>
            <a:endParaRPr lang="es-ES" sz="3500" b="1" u="none" dirty="0">
              <a:latin typeface="+mj-lt"/>
            </a:endParaRPr>
          </a:p>
        </p:txBody>
      </p:sp>
      <p:sp>
        <p:nvSpPr>
          <p:cNvPr id="5126" name="CuadroTexto 17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sz="1200" u="none" dirty="0">
                <a:solidFill>
                  <a:schemeClr val="bg1"/>
                </a:solidFill>
                <a:latin typeface="+mn-lt"/>
                <a:cs typeface="Arial" charset="0"/>
              </a:rPr>
              <a:t>Equipo humano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-240806" y="-725765"/>
            <a:ext cx="3587029" cy="18448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615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6156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158FCAF-9E14-4314-B163-515A0B6095DB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7172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8FFF8BB-86DF-4758-ACB9-3CE99DB9D720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50" name="CuadroTexto 9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sz="1200" u="none" dirty="0">
                <a:solidFill>
                  <a:schemeClr val="bg1"/>
                </a:solidFill>
                <a:latin typeface="+mn-lt"/>
                <a:cs typeface="Arial" charset="0"/>
              </a:rPr>
              <a:t>Cercanía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57225" y="1370013"/>
            <a:ext cx="4208463" cy="3487737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2" name="CuadroTexto 11"/>
          <p:cNvSpPr txBox="1">
            <a:spLocks noChangeArrowheads="1"/>
          </p:cNvSpPr>
          <p:nvPr/>
        </p:nvSpPr>
        <p:spPr bwMode="auto">
          <a:xfrm>
            <a:off x="981076" y="3024188"/>
            <a:ext cx="363325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1800" u="none" dirty="0">
                <a:solidFill>
                  <a:schemeClr val="bg1"/>
                </a:solidFill>
                <a:latin typeface="+mj-lt"/>
              </a:rPr>
              <a:t>31 Direcciones Territoriales </a:t>
            </a:r>
            <a:br>
              <a:rPr lang="es-ES" sz="1800" u="none" dirty="0">
                <a:solidFill>
                  <a:schemeClr val="bg1"/>
                </a:solidFill>
                <a:latin typeface="+mj-lt"/>
              </a:rPr>
            </a:br>
            <a:r>
              <a:rPr lang="es-ES" sz="1800" u="none" dirty="0">
                <a:solidFill>
                  <a:schemeClr val="bg1"/>
                </a:solidFill>
                <a:latin typeface="+mj-lt"/>
              </a:rPr>
              <a:t>y Provinciales </a:t>
            </a:r>
            <a:r>
              <a:rPr lang="es-ES" sz="1800" u="none" dirty="0">
                <a:solidFill>
                  <a:schemeClr val="bg1"/>
                </a:solidFill>
                <a:latin typeface="+mn-lt"/>
              </a:rPr>
              <a:t>de Comercio </a:t>
            </a:r>
            <a:br>
              <a:rPr lang="es-ES" sz="1800" u="none" dirty="0">
                <a:solidFill>
                  <a:schemeClr val="bg1"/>
                </a:solidFill>
                <a:latin typeface="+mn-lt"/>
              </a:rPr>
            </a:br>
            <a:r>
              <a:rPr lang="es-ES" sz="1800" u="none" dirty="0">
                <a:solidFill>
                  <a:schemeClr val="bg1"/>
                </a:solidFill>
                <a:latin typeface="+mn-lt"/>
              </a:rPr>
              <a:t>en España.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sz="1800" u="none" dirty="0">
              <a:latin typeface="+mn-lt"/>
            </a:endParaRPr>
          </a:p>
        </p:txBody>
      </p:sp>
      <p:sp>
        <p:nvSpPr>
          <p:cNvPr id="13" name="CuadroTexto 12"/>
          <p:cNvSpPr txBox="1">
            <a:spLocks noChangeArrowheads="1"/>
          </p:cNvSpPr>
          <p:nvPr/>
        </p:nvSpPr>
        <p:spPr bwMode="auto">
          <a:xfrm>
            <a:off x="976313" y="1943100"/>
            <a:ext cx="42132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8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solidFill>
                  <a:schemeClr val="bg1"/>
                </a:solidFill>
                <a:latin typeface="+mj-lt"/>
              </a:rPr>
              <a:t>Muy cerca de </a:t>
            </a:r>
            <a:br>
              <a:rPr lang="es-ES" sz="3500" u="none" dirty="0">
                <a:solidFill>
                  <a:schemeClr val="bg1"/>
                </a:solidFill>
                <a:latin typeface="+mj-lt"/>
              </a:rPr>
            </a:br>
            <a:r>
              <a:rPr lang="es-ES" sz="3500" u="none" dirty="0">
                <a:solidFill>
                  <a:schemeClr val="bg1"/>
                </a:solidFill>
                <a:latin typeface="+mj-lt"/>
              </a:rPr>
              <a:t>las empresas</a:t>
            </a:r>
            <a:endParaRPr lang="es-ES" sz="3500" b="1" u="none" dirty="0">
              <a:latin typeface="+mj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9224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48EB469-7E78-4026-892A-A2268485761C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177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sz="1200" u="none" dirty="0">
                <a:solidFill>
                  <a:schemeClr val="bg1"/>
                </a:solidFill>
                <a:latin typeface="+mn-lt"/>
                <a:cs typeface="Arial" charset="0"/>
              </a:rPr>
              <a:t>Red exterior</a:t>
            </a:r>
          </a:p>
        </p:txBody>
      </p:sp>
      <p:sp>
        <p:nvSpPr>
          <p:cNvPr id="14" name="1 Rectángulo">
            <a:extLst>
              <a:ext uri="{FF2B5EF4-FFF2-40B4-BE49-F238E27FC236}">
                <a16:creationId xmlns:a16="http://schemas.microsoft.com/office/drawing/2014/main" id="{E5DA5D95-4AEF-48E7-AD8E-C9D2D4933C20}"/>
              </a:ext>
            </a:extLst>
          </p:cNvPr>
          <p:cNvSpPr/>
          <p:nvPr/>
        </p:nvSpPr>
        <p:spPr>
          <a:xfrm>
            <a:off x="0" y="0"/>
            <a:ext cx="9144000" cy="2295525"/>
          </a:xfrm>
          <a:prstGeom prst="rect">
            <a:avLst/>
          </a:prstGeom>
          <a:gradFill flip="none" rotWithShape="1">
            <a:gsLst>
              <a:gs pos="36000">
                <a:srgbClr val="FFFFFF">
                  <a:alpha val="71000"/>
                </a:srgbClr>
              </a:gs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 dirty="0"/>
          </a:p>
        </p:txBody>
      </p:sp>
      <p:sp>
        <p:nvSpPr>
          <p:cNvPr id="15" name="Rectángulo 14"/>
          <p:cNvSpPr/>
          <p:nvPr/>
        </p:nvSpPr>
        <p:spPr>
          <a:xfrm>
            <a:off x="3911600" y="1619250"/>
            <a:ext cx="4500563" cy="3938588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6" name="CuadroTexto 15"/>
          <p:cNvSpPr txBox="1">
            <a:spLocks noChangeArrowheads="1"/>
          </p:cNvSpPr>
          <p:nvPr/>
        </p:nvSpPr>
        <p:spPr bwMode="auto">
          <a:xfrm>
            <a:off x="4235450" y="3827463"/>
            <a:ext cx="40830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1800" u="none" dirty="0">
                <a:solidFill>
                  <a:schemeClr val="bg1"/>
                </a:solidFill>
                <a:latin typeface="+mj-lt"/>
              </a:rPr>
              <a:t>100 Oficinas Económicas </a:t>
            </a:r>
            <a:br>
              <a:rPr lang="es-ES" sz="1800" u="none" dirty="0">
                <a:solidFill>
                  <a:schemeClr val="bg1"/>
                </a:solidFill>
                <a:latin typeface="+mj-lt"/>
              </a:rPr>
            </a:br>
            <a:r>
              <a:rPr lang="es-ES" sz="1800" u="none" dirty="0">
                <a:solidFill>
                  <a:schemeClr val="bg1"/>
                </a:solidFill>
                <a:latin typeface="+mj-lt"/>
              </a:rPr>
              <a:t>y Comerciales </a:t>
            </a:r>
            <a:r>
              <a:rPr lang="es-ES" sz="1800" u="none" dirty="0">
                <a:solidFill>
                  <a:schemeClr val="bg1"/>
                </a:solidFill>
                <a:latin typeface="+mn-lt"/>
              </a:rPr>
              <a:t>en todo el mundo, </a:t>
            </a:r>
            <a:br>
              <a:rPr lang="es-ES" sz="1800" u="none" dirty="0">
                <a:solidFill>
                  <a:schemeClr val="bg1"/>
                </a:solidFill>
                <a:latin typeface="+mn-lt"/>
              </a:rPr>
            </a:br>
            <a:r>
              <a:rPr lang="es-ES" sz="1800" u="none" dirty="0">
                <a:solidFill>
                  <a:schemeClr val="bg1"/>
                </a:solidFill>
                <a:latin typeface="+mn-lt"/>
              </a:rPr>
              <a:t>la mayor red en el exterior.</a:t>
            </a:r>
            <a:endParaRPr lang="es-ES" sz="1800" u="none" dirty="0">
              <a:latin typeface="+mn-lt"/>
            </a:endParaRPr>
          </a:p>
        </p:txBody>
      </p:sp>
      <p:sp>
        <p:nvSpPr>
          <p:cNvPr id="17" name="CuadroTexto 16"/>
          <p:cNvSpPr txBox="1">
            <a:spLocks noChangeArrowheads="1"/>
          </p:cNvSpPr>
          <p:nvPr/>
        </p:nvSpPr>
        <p:spPr bwMode="auto">
          <a:xfrm>
            <a:off x="4230688" y="2295525"/>
            <a:ext cx="4211637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8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solidFill>
                  <a:schemeClr val="bg1"/>
                </a:solidFill>
                <a:latin typeface="+mj-lt"/>
              </a:rPr>
              <a:t>Para llevarlas </a:t>
            </a:r>
            <a:br>
              <a:rPr lang="es-ES" sz="3500" u="none" dirty="0">
                <a:solidFill>
                  <a:schemeClr val="bg1"/>
                </a:solidFill>
                <a:latin typeface="+mj-lt"/>
              </a:rPr>
            </a:br>
            <a:r>
              <a:rPr lang="es-ES" sz="3500" u="none" dirty="0">
                <a:solidFill>
                  <a:schemeClr val="bg1"/>
                </a:solidFill>
                <a:latin typeface="+mj-lt"/>
              </a:rPr>
              <a:t>a los cinco continentes</a:t>
            </a:r>
          </a:p>
        </p:txBody>
      </p:sp>
      <p:pic>
        <p:nvPicPr>
          <p:cNvPr id="9222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0244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C1FD31E-E5A5-431F-AC55-0710AAE843E6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197" name="CuadroTexto 13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sz="1200" u="none" dirty="0">
                <a:solidFill>
                  <a:schemeClr val="bg1"/>
                </a:solidFill>
                <a:latin typeface="+mn-lt"/>
                <a:cs typeface="Arial" charset="0"/>
              </a:rPr>
              <a:t>Exportación</a:t>
            </a:r>
          </a:p>
        </p:txBody>
      </p:sp>
      <p:sp>
        <p:nvSpPr>
          <p:cNvPr id="3" name="Forma libre 2"/>
          <p:cNvSpPr/>
          <p:nvPr/>
        </p:nvSpPr>
        <p:spPr>
          <a:xfrm>
            <a:off x="-513880" y="-602261"/>
            <a:ext cx="13077976" cy="2357187"/>
          </a:xfrm>
          <a:custGeom>
            <a:avLst/>
            <a:gdLst>
              <a:gd name="connsiteX0" fmla="*/ 35626 w 6875813"/>
              <a:gd name="connsiteY0" fmla="*/ 0 h 2624446"/>
              <a:gd name="connsiteX1" fmla="*/ 0 w 6875813"/>
              <a:gd name="connsiteY1" fmla="*/ 2624446 h 2624446"/>
              <a:gd name="connsiteX2" fmla="*/ 6875813 w 6875813"/>
              <a:gd name="connsiteY2" fmla="*/ 154379 h 2624446"/>
              <a:gd name="connsiteX3" fmla="*/ 35626 w 6875813"/>
              <a:gd name="connsiteY3" fmla="*/ 0 h 2624446"/>
              <a:gd name="connsiteX0" fmla="*/ 35626 w 7053923"/>
              <a:gd name="connsiteY0" fmla="*/ 0 h 2624446"/>
              <a:gd name="connsiteX1" fmla="*/ 0 w 7053923"/>
              <a:gd name="connsiteY1" fmla="*/ 2624446 h 2624446"/>
              <a:gd name="connsiteX2" fmla="*/ 7053923 w 7053923"/>
              <a:gd name="connsiteY2" fmla="*/ 479167 h 2624446"/>
              <a:gd name="connsiteX3" fmla="*/ 35626 w 7053923"/>
              <a:gd name="connsiteY3" fmla="*/ 0 h 2624446"/>
              <a:gd name="connsiteX0" fmla="*/ 35626 w 7567299"/>
              <a:gd name="connsiteY0" fmla="*/ 0 h 2624446"/>
              <a:gd name="connsiteX1" fmla="*/ 0 w 7567299"/>
              <a:gd name="connsiteY1" fmla="*/ 2624446 h 2624446"/>
              <a:gd name="connsiteX2" fmla="*/ 7567299 w 7567299"/>
              <a:gd name="connsiteY2" fmla="*/ 437259 h 2624446"/>
              <a:gd name="connsiteX3" fmla="*/ 35626 w 7567299"/>
              <a:gd name="connsiteY3" fmla="*/ 0 h 2624446"/>
              <a:gd name="connsiteX0" fmla="*/ 14672 w 7546345"/>
              <a:gd name="connsiteY0" fmla="*/ 0 h 2352042"/>
              <a:gd name="connsiteX1" fmla="*/ 0 w 7546345"/>
              <a:gd name="connsiteY1" fmla="*/ 2352042 h 2352042"/>
              <a:gd name="connsiteX2" fmla="*/ 7546345 w 7546345"/>
              <a:gd name="connsiteY2" fmla="*/ 437259 h 2352042"/>
              <a:gd name="connsiteX3" fmla="*/ 14672 w 7546345"/>
              <a:gd name="connsiteY3" fmla="*/ 0 h 2352042"/>
              <a:gd name="connsiteX0" fmla="*/ 14672 w 9620803"/>
              <a:gd name="connsiteY0" fmla="*/ 0 h 2352042"/>
              <a:gd name="connsiteX1" fmla="*/ 0 w 9620803"/>
              <a:gd name="connsiteY1" fmla="*/ 2352042 h 2352042"/>
              <a:gd name="connsiteX2" fmla="*/ 9620803 w 9620803"/>
              <a:gd name="connsiteY2" fmla="*/ 426783 h 2352042"/>
              <a:gd name="connsiteX3" fmla="*/ 14672 w 9620803"/>
              <a:gd name="connsiteY3" fmla="*/ 0 h 2352042"/>
              <a:gd name="connsiteX0" fmla="*/ 14672 w 10637077"/>
              <a:gd name="connsiteY0" fmla="*/ 0 h 2352042"/>
              <a:gd name="connsiteX1" fmla="*/ 0 w 10637077"/>
              <a:gd name="connsiteY1" fmla="*/ 2352042 h 2352042"/>
              <a:gd name="connsiteX2" fmla="*/ 10637077 w 10637077"/>
              <a:gd name="connsiteY2" fmla="*/ 301058 h 2352042"/>
              <a:gd name="connsiteX3" fmla="*/ 14672 w 10637077"/>
              <a:gd name="connsiteY3" fmla="*/ 0 h 2352042"/>
              <a:gd name="connsiteX0" fmla="*/ 14672 w 10878049"/>
              <a:gd name="connsiteY0" fmla="*/ 0 h 2352042"/>
              <a:gd name="connsiteX1" fmla="*/ 0 w 10878049"/>
              <a:gd name="connsiteY1" fmla="*/ 2352042 h 2352042"/>
              <a:gd name="connsiteX2" fmla="*/ 10878049 w 10878049"/>
              <a:gd name="connsiteY2" fmla="*/ 175333 h 2352042"/>
              <a:gd name="connsiteX3" fmla="*/ 14672 w 10878049"/>
              <a:gd name="connsiteY3" fmla="*/ 0 h 2352042"/>
              <a:gd name="connsiteX0" fmla="*/ 14672 w 10878049"/>
              <a:gd name="connsiteY0" fmla="*/ 0 h 2079639"/>
              <a:gd name="connsiteX1" fmla="*/ 0 w 10878049"/>
              <a:gd name="connsiteY1" fmla="*/ 2079639 h 2079639"/>
              <a:gd name="connsiteX2" fmla="*/ 10878049 w 10878049"/>
              <a:gd name="connsiteY2" fmla="*/ 175333 h 2079639"/>
              <a:gd name="connsiteX3" fmla="*/ 14672 w 10878049"/>
              <a:gd name="connsiteY3" fmla="*/ 0 h 2079639"/>
              <a:gd name="connsiteX0" fmla="*/ 14672 w 10888526"/>
              <a:gd name="connsiteY0" fmla="*/ 0 h 2079639"/>
              <a:gd name="connsiteX1" fmla="*/ 0 w 10888526"/>
              <a:gd name="connsiteY1" fmla="*/ 2079639 h 2079639"/>
              <a:gd name="connsiteX2" fmla="*/ 10888526 w 10888526"/>
              <a:gd name="connsiteY2" fmla="*/ 353444 h 2079639"/>
              <a:gd name="connsiteX3" fmla="*/ 14672 w 10888526"/>
              <a:gd name="connsiteY3" fmla="*/ 0 h 2079639"/>
              <a:gd name="connsiteX0" fmla="*/ 14672 w 11077113"/>
              <a:gd name="connsiteY0" fmla="*/ 0 h 2079639"/>
              <a:gd name="connsiteX1" fmla="*/ 0 w 11077113"/>
              <a:gd name="connsiteY1" fmla="*/ 2079639 h 2079639"/>
              <a:gd name="connsiteX2" fmla="*/ 11077113 w 11077113"/>
              <a:gd name="connsiteY2" fmla="*/ 217243 h 2079639"/>
              <a:gd name="connsiteX3" fmla="*/ 14672 w 11077113"/>
              <a:gd name="connsiteY3" fmla="*/ 0 h 2079639"/>
              <a:gd name="connsiteX0" fmla="*/ 14672 w 11538103"/>
              <a:gd name="connsiteY0" fmla="*/ 0 h 2079639"/>
              <a:gd name="connsiteX1" fmla="*/ 0 w 11538103"/>
              <a:gd name="connsiteY1" fmla="*/ 2079639 h 2079639"/>
              <a:gd name="connsiteX2" fmla="*/ 11538103 w 11538103"/>
              <a:gd name="connsiteY2" fmla="*/ 217243 h 2079639"/>
              <a:gd name="connsiteX3" fmla="*/ 14672 w 11538103"/>
              <a:gd name="connsiteY3" fmla="*/ 0 h 207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38103" h="2079639">
                <a:moveTo>
                  <a:pt x="14672" y="0"/>
                </a:moveTo>
                <a:cubicBezTo>
                  <a:pt x="9781" y="784014"/>
                  <a:pt x="4891" y="1295625"/>
                  <a:pt x="0" y="2079639"/>
                </a:cubicBezTo>
                <a:lnTo>
                  <a:pt x="11538103" y="217243"/>
                </a:lnTo>
                <a:lnTo>
                  <a:pt x="1467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10249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508001" y="2004854"/>
            <a:ext cx="6553200" cy="4454525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54231" y="2492435"/>
            <a:ext cx="6273800" cy="36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s-ES" sz="2600" u="none" dirty="0">
                <a:solidFill>
                  <a:schemeClr val="bg1"/>
                </a:solidFill>
                <a:latin typeface="+mj-lt"/>
              </a:rPr>
              <a:t>954 actividades anuales 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es-ES" sz="1800" u="none" dirty="0">
                <a:solidFill>
                  <a:schemeClr val="bg1"/>
                </a:solidFill>
                <a:latin typeface="+mn-lt"/>
              </a:rPr>
              <a:t>Con más de 22.577 participaciones empresariales.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_tradnl" sz="1800" u="none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  <a:p>
            <a:pPr>
              <a:lnSpc>
                <a:spcPts val="2400"/>
              </a:lnSpc>
              <a:spcBef>
                <a:spcPct val="0"/>
              </a:spcBef>
              <a:buNone/>
            </a:pPr>
            <a:r>
              <a:rPr lang="es-ES" sz="2600" u="none" dirty="0">
                <a:solidFill>
                  <a:schemeClr val="bg1"/>
                </a:solidFill>
                <a:latin typeface="+mj-lt"/>
              </a:rPr>
              <a:t>Servicios Personalizados a empresas</a:t>
            </a:r>
            <a:br>
              <a:rPr lang="es-ES" sz="2600" u="none" dirty="0">
                <a:solidFill>
                  <a:schemeClr val="bg1"/>
                </a:solidFill>
                <a:latin typeface="+mj-lt"/>
              </a:rPr>
            </a:br>
            <a:r>
              <a:rPr lang="es-ES" sz="1800" u="none" dirty="0">
                <a:solidFill>
                  <a:schemeClr val="bg1"/>
                </a:solidFill>
                <a:latin typeface="+mn-lt"/>
              </a:rPr>
              <a:t>Más de 1.340 servicios al año.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_tradnl" sz="1800" u="none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  <a:p>
            <a:pPr>
              <a:lnSpc>
                <a:spcPts val="2400"/>
              </a:lnSpc>
              <a:spcBef>
                <a:spcPct val="0"/>
              </a:spcBef>
              <a:buNone/>
            </a:pPr>
            <a:r>
              <a:rPr lang="es-ES" sz="2600" u="none" dirty="0">
                <a:solidFill>
                  <a:schemeClr val="bg1"/>
                </a:solidFill>
                <a:latin typeface="+mj-lt"/>
              </a:rPr>
              <a:t>Asesoramiento Individualizado</a:t>
            </a:r>
            <a:br>
              <a:rPr lang="es-ES" sz="2600" u="none" dirty="0">
                <a:solidFill>
                  <a:schemeClr val="bg1"/>
                </a:solidFill>
                <a:latin typeface="+mj-lt"/>
              </a:rPr>
            </a:br>
            <a:r>
              <a:rPr lang="es-ES" sz="1800" u="none" dirty="0">
                <a:solidFill>
                  <a:schemeClr val="bg1"/>
                </a:solidFill>
                <a:latin typeface="+mn-lt"/>
              </a:rPr>
              <a:t>Más de 50.920 consultas resueltas cada año.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sz="1800" b="1" u="none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  <a:p>
            <a:pPr>
              <a:lnSpc>
                <a:spcPts val="2400"/>
              </a:lnSpc>
              <a:spcBef>
                <a:spcPct val="0"/>
              </a:spcBef>
              <a:buNone/>
            </a:pPr>
            <a:r>
              <a:rPr lang="es-ES" sz="2600" u="none" dirty="0">
                <a:solidFill>
                  <a:schemeClr val="bg1"/>
                </a:solidFill>
                <a:latin typeface="+mj-lt"/>
              </a:rPr>
              <a:t>71 planes</a:t>
            </a:r>
            <a:br>
              <a:rPr lang="es-ES" u="none" dirty="0">
                <a:solidFill>
                  <a:schemeClr val="bg1"/>
                </a:solidFill>
                <a:latin typeface="HelveticaNeueLT Std" panose="020B0804020202020204" pitchFamily="34" charset="0"/>
              </a:rPr>
            </a:br>
            <a:r>
              <a:rPr lang="es-ES" sz="1800" u="none" dirty="0">
                <a:solidFill>
                  <a:schemeClr val="bg1"/>
                </a:solidFill>
                <a:latin typeface="+mn-lt"/>
              </a:rPr>
              <a:t>de internacionalización sectorial al año.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sz="1800" b="1" u="none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sz="1800" u="none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0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1268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01043E5-6D22-4BBE-B3C1-BA4DAAC9DFEA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896100" y="6316663"/>
            <a:ext cx="1965325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sz="1200" u="none" dirty="0">
                <a:solidFill>
                  <a:schemeClr val="tx2"/>
                </a:solidFill>
                <a:latin typeface="+mn-lt"/>
                <a:cs typeface="Arial" charset="0"/>
              </a:rPr>
              <a:t>Cooperación</a:t>
            </a:r>
          </a:p>
        </p:txBody>
      </p:sp>
      <p:sp>
        <p:nvSpPr>
          <p:cNvPr id="16" name="1 Rectángulo"/>
          <p:cNvSpPr/>
          <p:nvPr/>
        </p:nvSpPr>
        <p:spPr>
          <a:xfrm>
            <a:off x="0" y="0"/>
            <a:ext cx="9144000" cy="2489200"/>
          </a:xfrm>
          <a:prstGeom prst="rect">
            <a:avLst/>
          </a:prstGeom>
          <a:gradFill flip="none" rotWithShape="1">
            <a:gsLst>
              <a:gs pos="36000">
                <a:srgbClr val="FFFFFF">
                  <a:alpha val="81000"/>
                </a:srgbClr>
              </a:gs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pic>
        <p:nvPicPr>
          <p:cNvPr id="11273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285750" y="1662113"/>
            <a:ext cx="5184775" cy="2719387"/>
          </a:xfrm>
          <a:prstGeom prst="rect">
            <a:avLst/>
          </a:prstGeom>
          <a:solidFill>
            <a:schemeClr val="tx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466725" y="2033588"/>
            <a:ext cx="4924425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800"/>
              </a:lnSpc>
              <a:spcBef>
                <a:spcPct val="0"/>
              </a:spcBef>
              <a:buFontTx/>
              <a:buNone/>
            </a:pPr>
            <a:r>
              <a:rPr lang="es-ES" sz="3500" u="none" dirty="0">
                <a:solidFill>
                  <a:schemeClr val="bg1"/>
                </a:solidFill>
                <a:latin typeface="+mj-lt"/>
              </a:rPr>
              <a:t>Cooperamos</a:t>
            </a:r>
          </a:p>
          <a:p>
            <a:pPr>
              <a:lnSpc>
                <a:spcPts val="2100"/>
              </a:lnSpc>
              <a:spcBef>
                <a:spcPts val="1200"/>
              </a:spcBef>
              <a:buFontTx/>
              <a:buNone/>
            </a:pPr>
            <a:r>
              <a:rPr lang="es-ES" sz="1800" u="none" dirty="0">
                <a:solidFill>
                  <a:schemeClr val="bg1"/>
                </a:solidFill>
                <a:latin typeface="+mn-lt"/>
              </a:rPr>
              <a:t>Con cámaras de comercio, organismos autonómicos y organizaciones empresariales.</a:t>
            </a:r>
          </a:p>
          <a:p>
            <a:pPr>
              <a:lnSpc>
                <a:spcPts val="2100"/>
              </a:lnSpc>
              <a:spcBef>
                <a:spcPts val="1200"/>
              </a:spcBef>
              <a:buFontTx/>
              <a:buNone/>
            </a:pPr>
            <a:r>
              <a:rPr lang="es-ES" sz="1800" u="none" dirty="0">
                <a:solidFill>
                  <a:schemeClr val="bg1"/>
                </a:solidFill>
                <a:latin typeface="+mn-lt"/>
              </a:rPr>
              <a:t>Para unir sinergias y potenciar </a:t>
            </a:r>
            <a:br>
              <a:rPr lang="es-ES" sz="1800" u="none" dirty="0">
                <a:solidFill>
                  <a:schemeClr val="bg1"/>
                </a:solidFill>
                <a:latin typeface="+mn-lt"/>
              </a:rPr>
            </a:br>
            <a:r>
              <a:rPr lang="es-ES" sz="1800" u="none" dirty="0">
                <a:solidFill>
                  <a:schemeClr val="bg1"/>
                </a:solidFill>
                <a:latin typeface="+mn-lt"/>
              </a:rPr>
              <a:t>la capacidad de internacionalización.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514349" y="1657033"/>
            <a:ext cx="384175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latin typeface="+mn-lt"/>
              </a:rPr>
              <a:t>acciones en ferias, en 18 países, con 1.137 participaciones empresariales </a:t>
            </a:r>
          </a:p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latin typeface="+mn-lt"/>
              </a:rPr>
              <a:t>y 884 empresas beneficiarias.</a:t>
            </a:r>
          </a:p>
        </p:txBody>
      </p:sp>
      <p:sp>
        <p:nvSpPr>
          <p:cNvPr id="3" name="Rectángulo 2"/>
          <p:cNvSpPr>
            <a:spLocks noChangeArrowheads="1"/>
          </p:cNvSpPr>
          <p:nvPr/>
        </p:nvSpPr>
        <p:spPr bwMode="auto">
          <a:xfrm>
            <a:off x="514349" y="3099525"/>
            <a:ext cx="3618327" cy="5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solidFill>
                  <a:schemeClr val="tx2"/>
                </a:solidFill>
                <a:latin typeface="+mn-lt"/>
              </a:rPr>
              <a:t>misiones comerciales con </a:t>
            </a:r>
          </a:p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solidFill>
                  <a:schemeClr val="tx2"/>
                </a:solidFill>
                <a:latin typeface="+mn-lt"/>
              </a:rPr>
              <a:t>145 participaciones empresariales.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577393" y="3132704"/>
            <a:ext cx="401160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u="none" dirty="0">
                <a:latin typeface="+mn-lt"/>
                <a:cs typeface="+mn-cs"/>
              </a:rPr>
              <a:t>Jornadas técnicas/Partenariado Multilateral, con fuerte apoyo institucional.</a:t>
            </a:r>
          </a:p>
        </p:txBody>
      </p:sp>
      <p:sp>
        <p:nvSpPr>
          <p:cNvPr id="8" name="Rectángulo 7"/>
          <p:cNvSpPr>
            <a:spLocks noChangeArrowheads="1"/>
          </p:cNvSpPr>
          <p:nvPr/>
        </p:nvSpPr>
        <p:spPr bwMode="auto">
          <a:xfrm>
            <a:off x="4628834" y="4395788"/>
            <a:ext cx="3675412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solidFill>
                  <a:schemeClr val="tx2"/>
                </a:solidFill>
                <a:latin typeface="+mn-lt"/>
              </a:rPr>
              <a:t>nuevas empresas participantes</a:t>
            </a:r>
          </a:p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solidFill>
                  <a:schemeClr val="tx2"/>
                </a:solidFill>
                <a:latin typeface="+mn-lt"/>
              </a:rPr>
              <a:t>en el programa ICEX Next.</a:t>
            </a:r>
          </a:p>
        </p:txBody>
      </p:sp>
      <p:sp>
        <p:nvSpPr>
          <p:cNvPr id="10" name="Rectángulo 9"/>
          <p:cNvSpPr>
            <a:spLocks noChangeArrowheads="1"/>
          </p:cNvSpPr>
          <p:nvPr/>
        </p:nvSpPr>
        <p:spPr bwMode="auto">
          <a:xfrm>
            <a:off x="274321" y="871220"/>
            <a:ext cx="93951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5400" u="none" dirty="0">
                <a:latin typeface="+mn-lt"/>
              </a:rPr>
              <a:t> </a:t>
            </a:r>
            <a:r>
              <a:rPr lang="es-ES" sz="3600" u="none" dirty="0">
                <a:latin typeface="+mn-lt"/>
              </a:rPr>
              <a:t>96</a:t>
            </a:r>
          </a:p>
        </p:txBody>
      </p:sp>
      <p:sp>
        <p:nvSpPr>
          <p:cNvPr id="11" name="Rectángulo 10"/>
          <p:cNvSpPr>
            <a:spLocks noChangeArrowheads="1"/>
          </p:cNvSpPr>
          <p:nvPr/>
        </p:nvSpPr>
        <p:spPr bwMode="auto">
          <a:xfrm>
            <a:off x="324684" y="2331175"/>
            <a:ext cx="93604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5400" u="none" dirty="0">
                <a:latin typeface="+mn-lt"/>
              </a:rPr>
              <a:t> </a:t>
            </a:r>
            <a:r>
              <a:rPr lang="es-ES" sz="3600" u="none" dirty="0">
                <a:solidFill>
                  <a:schemeClr val="tx2"/>
                </a:solidFill>
                <a:latin typeface="+mn-lt"/>
              </a:rPr>
              <a:t>69</a:t>
            </a:r>
            <a:endParaRPr lang="es-ES" sz="3600" u="none" dirty="0">
              <a:latin typeface="+mn-lt"/>
            </a:endParaRPr>
          </a:p>
        </p:txBody>
      </p:sp>
      <p:sp>
        <p:nvSpPr>
          <p:cNvPr id="17" name="Rectángulo 16"/>
          <p:cNvSpPr>
            <a:spLocks noChangeArrowheads="1"/>
          </p:cNvSpPr>
          <p:nvPr/>
        </p:nvSpPr>
        <p:spPr bwMode="auto">
          <a:xfrm>
            <a:off x="507998" y="4355128"/>
            <a:ext cx="4055747" cy="84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latin typeface="+mn-lt"/>
              </a:rPr>
              <a:t>actividades como campañas de promoción, jornadas técnicas, exposiciones y </a:t>
            </a:r>
          </a:p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latin typeface="+mn-lt"/>
              </a:rPr>
              <a:t>acciones de relaciones públicas.</a:t>
            </a:r>
          </a:p>
        </p:txBody>
      </p:sp>
      <p:sp>
        <p:nvSpPr>
          <p:cNvPr id="18" name="Rectángulo 17"/>
          <p:cNvSpPr>
            <a:spLocks noChangeArrowheads="1"/>
          </p:cNvSpPr>
          <p:nvPr/>
        </p:nvSpPr>
        <p:spPr bwMode="auto">
          <a:xfrm>
            <a:off x="282575" y="3607415"/>
            <a:ext cx="1749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5400" u="none" dirty="0">
                <a:latin typeface="+mn-lt"/>
              </a:rPr>
              <a:t> </a:t>
            </a:r>
            <a:r>
              <a:rPr lang="es-ES" sz="4000" u="none" dirty="0">
                <a:latin typeface="+mn-lt"/>
              </a:rPr>
              <a:t>293</a:t>
            </a:r>
            <a:endParaRPr lang="es-ES" sz="4000" u="none" strike="sngStrike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9" name="Rectángulo 18"/>
          <p:cNvSpPr>
            <a:spLocks noChangeArrowheads="1"/>
          </p:cNvSpPr>
          <p:nvPr/>
        </p:nvSpPr>
        <p:spPr bwMode="auto">
          <a:xfrm>
            <a:off x="4663758" y="1645920"/>
            <a:ext cx="401160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solidFill>
                  <a:schemeClr val="tx2"/>
                </a:solidFill>
                <a:latin typeface="+mn-lt"/>
              </a:rPr>
              <a:t>Encuentros Empresariales, con fuerte apoyo institucional, con 375 empresas españolas y locales participantes.</a:t>
            </a:r>
          </a:p>
        </p:txBody>
      </p:sp>
      <p:sp>
        <p:nvSpPr>
          <p:cNvPr id="20" name="Rectángulo 19"/>
          <p:cNvSpPr>
            <a:spLocks noChangeArrowheads="1"/>
          </p:cNvSpPr>
          <p:nvPr/>
        </p:nvSpPr>
        <p:spPr bwMode="auto">
          <a:xfrm>
            <a:off x="4674871" y="1067753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s-ES" sz="3600" u="none" dirty="0">
                <a:solidFill>
                  <a:schemeClr val="tx2"/>
                </a:solidFill>
                <a:latin typeface="+mn-lt"/>
              </a:rPr>
              <a:t>2</a:t>
            </a:r>
          </a:p>
        </p:txBody>
      </p:sp>
      <p:cxnSp>
        <p:nvCxnSpPr>
          <p:cNvPr id="22" name="Conector recto 21"/>
          <p:cNvCxnSpPr>
            <a:cxnSpLocks/>
          </p:cNvCxnSpPr>
          <p:nvPr/>
        </p:nvCxnSpPr>
        <p:spPr>
          <a:xfrm>
            <a:off x="473075" y="1142683"/>
            <a:ext cx="0" cy="1365011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>
            <a:cxnSpLocks/>
          </p:cNvCxnSpPr>
          <p:nvPr/>
        </p:nvCxnSpPr>
        <p:spPr>
          <a:xfrm>
            <a:off x="473075" y="3985082"/>
            <a:ext cx="0" cy="1069362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4568508" y="1201420"/>
            <a:ext cx="0" cy="1233488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4614546" y="2541588"/>
            <a:ext cx="755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u="none" dirty="0">
                <a:solidFill>
                  <a:srgbClr val="D52B1E"/>
                </a:solidFill>
                <a:latin typeface="+mn-lt"/>
                <a:cs typeface="+mn-cs"/>
              </a:rPr>
              <a:t>15</a:t>
            </a:r>
          </a:p>
        </p:txBody>
      </p:sp>
      <p:cxnSp>
        <p:nvCxnSpPr>
          <p:cNvPr id="28" name="Conector recto 27"/>
          <p:cNvCxnSpPr/>
          <p:nvPr/>
        </p:nvCxnSpPr>
        <p:spPr>
          <a:xfrm>
            <a:off x="4563746" y="2720975"/>
            <a:ext cx="0" cy="900113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/>
          <p:cNvSpPr>
            <a:spLocks noChangeArrowheads="1"/>
          </p:cNvSpPr>
          <p:nvPr/>
        </p:nvSpPr>
        <p:spPr bwMode="auto">
          <a:xfrm>
            <a:off x="4663758" y="3798888"/>
            <a:ext cx="9541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3600" u="none" dirty="0">
                <a:solidFill>
                  <a:schemeClr val="tx2"/>
                </a:solidFill>
                <a:latin typeface="+mn-lt"/>
              </a:rPr>
              <a:t>291</a:t>
            </a:r>
          </a:p>
        </p:txBody>
      </p:sp>
      <p:cxnSp>
        <p:nvCxnSpPr>
          <p:cNvPr id="30" name="Conector recto 29"/>
          <p:cNvCxnSpPr>
            <a:cxnSpLocks/>
          </p:cNvCxnSpPr>
          <p:nvPr/>
        </p:nvCxnSpPr>
        <p:spPr>
          <a:xfrm>
            <a:off x="4570413" y="3985082"/>
            <a:ext cx="7937" cy="1016000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8" name="Imagen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03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ángulo 35"/>
          <p:cNvSpPr/>
          <p:nvPr/>
        </p:nvSpPr>
        <p:spPr>
          <a:xfrm>
            <a:off x="8851900" y="6315075"/>
            <a:ext cx="292100" cy="29686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u="none"/>
          </a:p>
        </p:txBody>
      </p:sp>
      <p:sp>
        <p:nvSpPr>
          <p:cNvPr id="12310" name="CuadroTexto 37"/>
          <p:cNvSpPr txBox="1">
            <a:spLocks noChangeArrowheads="1"/>
          </p:cNvSpPr>
          <p:nvPr/>
        </p:nvSpPr>
        <p:spPr bwMode="auto">
          <a:xfrm>
            <a:off x="6896100" y="6316663"/>
            <a:ext cx="1965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1200" u="none" dirty="0">
                <a:solidFill>
                  <a:schemeClr val="tx2"/>
                </a:solidFill>
                <a:latin typeface="+mn-lt"/>
              </a:rPr>
              <a:t>Cifras 2020</a:t>
            </a:r>
          </a:p>
        </p:txBody>
      </p:sp>
      <p:sp>
        <p:nvSpPr>
          <p:cNvPr id="31" name="Rectángulo 30"/>
          <p:cNvSpPr>
            <a:spLocks noChangeArrowheads="1"/>
          </p:cNvSpPr>
          <p:nvPr/>
        </p:nvSpPr>
        <p:spPr bwMode="auto">
          <a:xfrm>
            <a:off x="4670108" y="5848985"/>
            <a:ext cx="4071938" cy="5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latin typeface="+mn-lt"/>
              </a:rPr>
              <a:t>Servicios personalizados contratados y 2.365 unidades facturadas.</a:t>
            </a:r>
          </a:p>
        </p:txBody>
      </p:sp>
      <p:sp>
        <p:nvSpPr>
          <p:cNvPr id="32" name="Rectángulo 31"/>
          <p:cNvSpPr>
            <a:spLocks noChangeArrowheads="1"/>
          </p:cNvSpPr>
          <p:nvPr/>
        </p:nvSpPr>
        <p:spPr bwMode="auto">
          <a:xfrm>
            <a:off x="4685983" y="5269548"/>
            <a:ext cx="13388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3600" u="none" dirty="0">
                <a:latin typeface="+mn-lt"/>
              </a:rPr>
              <a:t>1.343</a:t>
            </a:r>
          </a:p>
        </p:txBody>
      </p:sp>
      <p:cxnSp>
        <p:nvCxnSpPr>
          <p:cNvPr id="33" name="Conector recto 32"/>
          <p:cNvCxnSpPr>
            <a:cxnSpLocks/>
          </p:cNvCxnSpPr>
          <p:nvPr/>
        </p:nvCxnSpPr>
        <p:spPr>
          <a:xfrm>
            <a:off x="4583113" y="5422741"/>
            <a:ext cx="0" cy="883603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4" name="Marcador de número de diapositiva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B7A00F5-44EC-403A-87A9-87A13DC5E60A}" type="slidenum">
              <a:rPr lang="es-ES" sz="1200" smtClean="0">
                <a:solidFill>
                  <a:schemeClr val="bg1"/>
                </a:solidFill>
                <a:latin typeface="+mn-lt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es-E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600DF286-F126-47A3-890D-BD632DB9F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999" y="5822794"/>
            <a:ext cx="3983039" cy="5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es-ES" sz="1600" u="none" dirty="0">
                <a:solidFill>
                  <a:schemeClr val="tx2"/>
                </a:solidFill>
                <a:latin typeface="+mn-lt"/>
              </a:rPr>
              <a:t>millones de euros por cuotas devueltas, beneficiando a más de 1.500 empresas.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3C2A2DB5-F242-4E88-8B92-59992CAF5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23" y="5054444"/>
            <a:ext cx="17150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sz="5400" u="none" dirty="0">
                <a:latin typeface="+mn-lt"/>
              </a:rPr>
              <a:t> </a:t>
            </a:r>
            <a:r>
              <a:rPr lang="es-ES" sz="3600" u="none" dirty="0">
                <a:solidFill>
                  <a:schemeClr val="tx2"/>
                </a:solidFill>
                <a:latin typeface="+mn-lt"/>
              </a:rPr>
              <a:t>10,23</a:t>
            </a:r>
          </a:p>
        </p:txBody>
      </p: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80CC78E3-8173-4744-BF43-ADD15EA1D3CD}"/>
              </a:ext>
            </a:extLst>
          </p:cNvPr>
          <p:cNvCxnSpPr/>
          <p:nvPr/>
        </p:nvCxnSpPr>
        <p:spPr>
          <a:xfrm>
            <a:off x="489586" y="2761615"/>
            <a:ext cx="0" cy="900113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903F3070-918D-4ACD-8FC8-31EB24E37E26}"/>
              </a:ext>
            </a:extLst>
          </p:cNvPr>
          <p:cNvCxnSpPr/>
          <p:nvPr/>
        </p:nvCxnSpPr>
        <p:spPr>
          <a:xfrm>
            <a:off x="489586" y="5403215"/>
            <a:ext cx="0" cy="900113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65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95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35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85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10" grpId="0"/>
      <p:bldP spid="11" grpId="0"/>
      <p:bldP spid="17" grpId="0"/>
      <p:bldP spid="18" grpId="0"/>
      <p:bldP spid="19" grpId="0"/>
      <p:bldP spid="20" grpId="0"/>
      <p:bldP spid="27" grpId="0"/>
      <p:bldP spid="29" grpId="0"/>
      <p:bldP spid="31" grpId="0"/>
      <p:bldP spid="32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Tema de Office">
  <a:themeElements>
    <a:clrScheme name="ICEX">
      <a:dk1>
        <a:srgbClr val="D52B1E"/>
      </a:dk1>
      <a:lt1>
        <a:sysClr val="window" lastClr="FFFFFF"/>
      </a:lt1>
      <a:dk2>
        <a:srgbClr val="3C4E53"/>
      </a:dk2>
      <a:lt2>
        <a:srgbClr val="F1771C"/>
      </a:lt2>
      <a:accent1>
        <a:srgbClr val="FECB00"/>
      </a:accent1>
      <a:accent2>
        <a:srgbClr val="F1771C"/>
      </a:accent2>
      <a:accent3>
        <a:srgbClr val="A5A5A5"/>
      </a:accent3>
      <a:accent4>
        <a:srgbClr val="4BD2E5"/>
      </a:accent4>
      <a:accent5>
        <a:srgbClr val="407326"/>
      </a:accent5>
      <a:accent6>
        <a:srgbClr val="CADB03"/>
      </a:accent6>
      <a:hlink>
        <a:srgbClr val="D60CBE"/>
      </a:hlink>
      <a:folHlink>
        <a:srgbClr val="954F72"/>
      </a:folHlink>
    </a:clrScheme>
    <a:fontScheme name="Personalizado 29">
      <a:majorFont>
        <a:latin typeface="HelveticaNeueLT Pro 75 Bd"/>
        <a:ea typeface=""/>
        <a:cs typeface=""/>
      </a:majorFont>
      <a:minorFont>
        <a:latin typeface="HelveticaNeueLT Pro 45 Lt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4430</TotalTime>
  <Words>1802</Words>
  <Application>Microsoft Office PowerPoint</Application>
  <PresentationFormat>Presentación en pantalla (4:3)</PresentationFormat>
  <Paragraphs>279</Paragraphs>
  <Slides>32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9" baseType="lpstr">
      <vt:lpstr>Arial</vt:lpstr>
      <vt:lpstr>Calibri</vt:lpstr>
      <vt:lpstr>HelveticaNeueLT Pro 45 Lt</vt:lpstr>
      <vt:lpstr>HelveticaNeueLT Pro 75 Bd</vt:lpstr>
      <vt:lpstr>HelveticaNeueLT Std</vt:lpstr>
      <vt:lpstr>HelveticaNeueLT Std Lt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2012-12-27T09:07:52Z</dcterms:created>
  <cp:lastPrinted>2020-09-24T07:18:44Z</cp:lastPrinted>
  <dcterms:modified xsi:type="dcterms:W3CDTF">2021-06-15T09:49:33Z</dcterms:modified>
</cp:coreProperties>
</file>